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38"/>
  </p:notesMasterIdLst>
  <p:handoutMasterIdLst>
    <p:handoutMasterId r:id="rId39"/>
  </p:handoutMasterIdLst>
  <p:sldIdLst>
    <p:sldId id="256" r:id="rId2"/>
    <p:sldId id="257" r:id="rId3"/>
    <p:sldId id="261" r:id="rId4"/>
    <p:sldId id="388" r:id="rId5"/>
    <p:sldId id="259" r:id="rId6"/>
    <p:sldId id="262" r:id="rId7"/>
    <p:sldId id="352" r:id="rId8"/>
    <p:sldId id="353" r:id="rId9"/>
    <p:sldId id="354" r:id="rId10"/>
    <p:sldId id="377" r:id="rId11"/>
    <p:sldId id="260" r:id="rId12"/>
    <p:sldId id="266" r:id="rId13"/>
    <p:sldId id="347" r:id="rId14"/>
    <p:sldId id="348" r:id="rId15"/>
    <p:sldId id="349" r:id="rId16"/>
    <p:sldId id="350" r:id="rId17"/>
    <p:sldId id="378" r:id="rId18"/>
    <p:sldId id="379" r:id="rId19"/>
    <p:sldId id="263" r:id="rId20"/>
    <p:sldId id="361" r:id="rId21"/>
    <p:sldId id="360" r:id="rId22"/>
    <p:sldId id="374" r:id="rId23"/>
    <p:sldId id="380" r:id="rId24"/>
    <p:sldId id="391" r:id="rId25"/>
    <p:sldId id="392" r:id="rId26"/>
    <p:sldId id="394" r:id="rId27"/>
    <p:sldId id="393" r:id="rId28"/>
    <p:sldId id="382" r:id="rId29"/>
    <p:sldId id="383" r:id="rId30"/>
    <p:sldId id="389" r:id="rId31"/>
    <p:sldId id="385" r:id="rId32"/>
    <p:sldId id="386" r:id="rId33"/>
    <p:sldId id="390" r:id="rId34"/>
    <p:sldId id="387" r:id="rId35"/>
    <p:sldId id="267" r:id="rId36"/>
    <p:sldId id="32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pertina e scopo" id="{EC562DCF-7F60-443D-8CA7-FDA33D3A56F2}">
          <p14:sldIdLst>
            <p14:sldId id="256"/>
            <p14:sldId id="257"/>
          </p14:sldIdLst>
        </p14:section>
        <p14:section name="Sommario diapositive" id="{DD7660DD-8469-4B7E-A7AF-3A9BE0C368D9}">
          <p14:sldIdLst>
            <p14:sldId id="261"/>
          </p14:sldIdLst>
        </p14:section>
        <p14:section name="Cenno storico al problema" id="{7D7FC97E-A706-4E6F-B515-276F43D709C0}">
          <p14:sldIdLst>
            <p14:sldId id="388"/>
          </p14:sldIdLst>
        </p14:section>
        <p14:section name="Introduzione ai grafi etichettati" id="{B2CEDD2C-5DC4-40B0-AF64-799071827AB6}">
          <p14:sldIdLst>
            <p14:sldId id="259"/>
            <p14:sldId id="262"/>
            <p14:sldId id="352"/>
            <p14:sldId id="353"/>
            <p14:sldId id="354"/>
            <p14:sldId id="377"/>
          </p14:sldIdLst>
        </p14:section>
        <p14:section name="Grafi orientati" id="{D5923EB0-A225-4213-85DB-39C4F05757EC}">
          <p14:sldIdLst>
            <p14:sldId id="260"/>
            <p14:sldId id="266"/>
            <p14:sldId id="347"/>
            <p14:sldId id="348"/>
            <p14:sldId id="349"/>
            <p14:sldId id="350"/>
            <p14:sldId id="378"/>
            <p14:sldId id="379"/>
          </p14:sldIdLst>
        </p14:section>
        <p14:section name="Alberi radicati" id="{01884B23-8C65-4E32-9A66-4D2E960EBD15}">
          <p14:sldIdLst>
            <p14:sldId id="263"/>
            <p14:sldId id="361"/>
            <p14:sldId id="360"/>
          </p14:sldIdLst>
        </p14:section>
        <p14:section name="La Formula di Cayley" id="{23C26059-A7D5-4F06-B534-CE92FDEE0A0D}">
          <p14:sldIdLst>
            <p14:sldId id="374"/>
            <p14:sldId id="380"/>
            <p14:sldId id="391"/>
            <p14:sldId id="392"/>
            <p14:sldId id="394"/>
            <p14:sldId id="393"/>
            <p14:sldId id="382"/>
            <p14:sldId id="383"/>
          </p14:sldIdLst>
        </p14:section>
        <p14:section name="Applicazioni della Formula di Cayley" id="{7458AD00-50E6-4461-AC6D-C39CA707F9CA}">
          <p14:sldIdLst>
            <p14:sldId id="389"/>
            <p14:sldId id="385"/>
            <p14:sldId id="386"/>
            <p14:sldId id="390"/>
            <p14:sldId id="387"/>
          </p14:sldIdLst>
        </p14:section>
        <p14:section name="Bibliografia" id="{AA448BA6-F2DE-4710-9856-B30D1AA5D1E8}">
          <p14:sldIdLst>
            <p14:sldId id="267"/>
          </p14:sldIdLst>
        </p14:section>
        <p14:section name="Costruzioni del rettangolo aureo con Geogebra" id="{89DD91C1-2BDF-4D44-A95F-2DAB09F06654}">
          <p14:sldIdLst>
            <p14:sldId id="32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ello d'angeli" initials="ad" lastIdx="2" clrIdx="0">
    <p:extLst>
      <p:ext uri="{19B8F6BF-5375-455C-9EA6-DF929625EA0E}">
        <p15:presenceInfo xmlns:p15="http://schemas.microsoft.com/office/powerpoint/2012/main" userId="f540adf67a609f71" providerId="Windows Live"/>
      </p:ext>
    </p:extLst>
  </p:cmAuthor>
  <p:cmAuthor id="2" name="Antonello D'Angeli" initials="AD" lastIdx="1" clrIdx="1">
    <p:extLst>
      <p:ext uri="{19B8F6BF-5375-455C-9EA6-DF929625EA0E}">
        <p15:presenceInfo xmlns:p15="http://schemas.microsoft.com/office/powerpoint/2012/main" userId="e3461172de3ecf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3974B"/>
    <a:srgbClr val="0F5192"/>
    <a:srgbClr val="F5F5F3"/>
    <a:srgbClr val="DEC636"/>
    <a:srgbClr val="D3BA23"/>
    <a:srgbClr val="84754E"/>
    <a:srgbClr val="FF9966"/>
    <a:srgbClr val="507AB8"/>
    <a:srgbClr val="F5B8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2" autoAdjust="0"/>
    <p:restoredTop sz="93792" autoAdjust="0"/>
  </p:normalViewPr>
  <p:slideViewPr>
    <p:cSldViewPr snapToGrid="0">
      <p:cViewPr varScale="1">
        <p:scale>
          <a:sx n="62" d="100"/>
          <a:sy n="62" d="100"/>
        </p:scale>
        <p:origin x="712"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A091D8C-0028-4625-9A4F-3776A1E24D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06981F5-5A1E-4282-8F44-00162074C6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41A4E6-3549-41FC-A4B3-8FFD955AE00D}" type="datetimeFigureOut">
              <a:rPr lang="it-IT" smtClean="0"/>
              <a:t>31/03/2021</a:t>
            </a:fld>
            <a:endParaRPr lang="it-IT"/>
          </a:p>
        </p:txBody>
      </p:sp>
      <p:sp>
        <p:nvSpPr>
          <p:cNvPr id="4" name="Segnaposto piè di pagina 3">
            <a:extLst>
              <a:ext uri="{FF2B5EF4-FFF2-40B4-BE49-F238E27FC236}">
                <a16:creationId xmlns:a16="http://schemas.microsoft.com/office/drawing/2014/main" id="{BC143BA9-EC40-467E-8F17-CCD9C7A790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B4288B17-1B08-4753-ADF5-226C16FCC5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904CA4-4C8C-4A58-9FA2-92561EAED93B}" type="slidenum">
              <a:rPr lang="it-IT" smtClean="0"/>
              <a:t>‹N›</a:t>
            </a:fld>
            <a:endParaRPr lang="it-IT"/>
          </a:p>
        </p:txBody>
      </p:sp>
    </p:spTree>
    <p:extLst>
      <p:ext uri="{BB962C8B-B14F-4D97-AF65-F5344CB8AC3E}">
        <p14:creationId xmlns:p14="http://schemas.microsoft.com/office/powerpoint/2010/main" val="18126123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21730-29C3-43D8-8D59-A3B46F54BB11}" type="datetimeFigureOut">
              <a:rPr lang="it-IT" smtClean="0"/>
              <a:t>31/03/2021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917C2-9586-480A-93DA-22D439D74588}" type="slidenum">
              <a:rPr lang="it-IT" smtClean="0"/>
              <a:t>‹N›</a:t>
            </a:fld>
            <a:endParaRPr lang="it-IT"/>
          </a:p>
        </p:txBody>
      </p:sp>
    </p:spTree>
    <p:extLst>
      <p:ext uri="{BB962C8B-B14F-4D97-AF65-F5344CB8AC3E}">
        <p14:creationId xmlns:p14="http://schemas.microsoft.com/office/powerpoint/2010/main" val="27209032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6F917C2-9586-480A-93DA-22D439D74588}" type="slidenum">
              <a:rPr lang="it-IT" smtClean="0"/>
              <a:t>1</a:t>
            </a:fld>
            <a:endParaRPr lang="it-IT"/>
          </a:p>
        </p:txBody>
      </p:sp>
      <p:sp>
        <p:nvSpPr>
          <p:cNvPr id="5" name="Segnaposto piè di pagina 4">
            <a:extLst>
              <a:ext uri="{FF2B5EF4-FFF2-40B4-BE49-F238E27FC236}">
                <a16:creationId xmlns:a16="http://schemas.microsoft.com/office/drawing/2014/main" id="{3FDE3F59-E258-466D-909F-902E055B4647}"/>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383919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A6F917C2-9586-480A-93DA-22D439D74588}" type="slidenum">
              <a:rPr lang="it-IT" smtClean="0"/>
              <a:t>15</a:t>
            </a:fld>
            <a:endParaRPr lang="it-IT"/>
          </a:p>
        </p:txBody>
      </p:sp>
    </p:spTree>
    <p:extLst>
      <p:ext uri="{BB962C8B-B14F-4D97-AF65-F5344CB8AC3E}">
        <p14:creationId xmlns:p14="http://schemas.microsoft.com/office/powerpoint/2010/main" val="427158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A6F917C2-9586-480A-93DA-22D439D74588}" type="slidenum">
              <a:rPr lang="it-IT" smtClean="0"/>
              <a:t>24</a:t>
            </a:fld>
            <a:endParaRPr lang="it-IT"/>
          </a:p>
        </p:txBody>
      </p:sp>
    </p:spTree>
    <p:extLst>
      <p:ext uri="{BB962C8B-B14F-4D97-AF65-F5344CB8AC3E}">
        <p14:creationId xmlns:p14="http://schemas.microsoft.com/office/powerpoint/2010/main" val="69309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A6F917C2-9586-480A-93DA-22D439D74588}" type="slidenum">
              <a:rPr lang="it-IT" smtClean="0"/>
              <a:t>25</a:t>
            </a:fld>
            <a:endParaRPr lang="it-IT"/>
          </a:p>
        </p:txBody>
      </p:sp>
    </p:spTree>
    <p:extLst>
      <p:ext uri="{BB962C8B-B14F-4D97-AF65-F5344CB8AC3E}">
        <p14:creationId xmlns:p14="http://schemas.microsoft.com/office/powerpoint/2010/main" val="241346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A6F917C2-9586-480A-93DA-22D439D74588}" type="slidenum">
              <a:rPr lang="it-IT" smtClean="0"/>
              <a:t>26</a:t>
            </a:fld>
            <a:endParaRPr lang="it-IT"/>
          </a:p>
        </p:txBody>
      </p:sp>
    </p:spTree>
    <p:extLst>
      <p:ext uri="{BB962C8B-B14F-4D97-AF65-F5344CB8AC3E}">
        <p14:creationId xmlns:p14="http://schemas.microsoft.com/office/powerpoint/2010/main" val="277414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A6F917C2-9586-480A-93DA-22D439D74588}" type="slidenum">
              <a:rPr lang="it-IT" smtClean="0"/>
              <a:t>27</a:t>
            </a:fld>
            <a:endParaRPr lang="it-IT"/>
          </a:p>
        </p:txBody>
      </p:sp>
    </p:spTree>
    <p:extLst>
      <p:ext uri="{BB962C8B-B14F-4D97-AF65-F5344CB8AC3E}">
        <p14:creationId xmlns:p14="http://schemas.microsoft.com/office/powerpoint/2010/main" val="115918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A6F917C2-9586-480A-93DA-22D439D74588}" type="slidenum">
              <a:rPr lang="it-IT" smtClean="0"/>
              <a:t>32</a:t>
            </a:fld>
            <a:endParaRPr lang="it-IT"/>
          </a:p>
        </p:txBody>
      </p:sp>
    </p:spTree>
    <p:extLst>
      <p:ext uri="{BB962C8B-B14F-4D97-AF65-F5344CB8AC3E}">
        <p14:creationId xmlns:p14="http://schemas.microsoft.com/office/powerpoint/2010/main" val="9347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A6F917C2-9586-480A-93DA-22D439D74588}" type="slidenum">
              <a:rPr lang="it-IT" smtClean="0"/>
              <a:t>33</a:t>
            </a:fld>
            <a:endParaRPr lang="it-IT"/>
          </a:p>
        </p:txBody>
      </p:sp>
    </p:spTree>
    <p:extLst>
      <p:ext uri="{BB962C8B-B14F-4D97-AF65-F5344CB8AC3E}">
        <p14:creationId xmlns:p14="http://schemas.microsoft.com/office/powerpoint/2010/main" val="3584892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ECDCA6A-4537-4F32-9AE1-323BE50D3C8A}" type="datetimeFigureOut">
              <a:rPr lang="it-IT" smtClean="0"/>
              <a:t>31/03/2021</a:t>
            </a:fld>
            <a:endParaRPr lang="it-IT"/>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it-IT"/>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935019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CDCA6A-4537-4F32-9AE1-323BE50D3C8A}" type="datetimeFigureOut">
              <a:rPr lang="it-IT" smtClean="0"/>
              <a:t>31/03/2021</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356744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ECDCA6A-4537-4F32-9AE1-323BE50D3C8A}" type="datetimeFigureOut">
              <a:rPr lang="it-IT" smtClean="0"/>
              <a:t>31/03/2021</a:t>
            </a:fld>
            <a:endParaRPr lang="it-IT"/>
          </a:p>
        </p:txBody>
      </p:sp>
      <p:sp>
        <p:nvSpPr>
          <p:cNvPr id="5" name="Footer Placeholder 4"/>
          <p:cNvSpPr>
            <a:spLocks noGrp="1"/>
          </p:cNvSpPr>
          <p:nvPr>
            <p:ph type="ftr" sz="quarter" idx="11"/>
          </p:nvPr>
        </p:nvSpPr>
        <p:spPr/>
        <p:txBody>
          <a:bodyPr/>
          <a:lstStyle/>
          <a:p>
            <a:endParaRPr lang="it-I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6217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ECDCA6A-4537-4F32-9AE1-323BE50D3C8A}" type="datetimeFigureOut">
              <a:rPr lang="it-IT" smtClean="0"/>
              <a:t>31/03/2021</a:t>
            </a:fld>
            <a:endParaRPr lang="it-IT"/>
          </a:p>
        </p:txBody>
      </p:sp>
      <p:sp>
        <p:nvSpPr>
          <p:cNvPr id="5" name="Footer Placeholder 4"/>
          <p:cNvSpPr>
            <a:spLocks noGrp="1"/>
          </p:cNvSpPr>
          <p:nvPr>
            <p:ph type="ftr" sz="quarter" idx="11"/>
          </p:nvPr>
        </p:nvSpPr>
        <p:spPr/>
        <p:txBody>
          <a:bodyPr/>
          <a:lstStyle/>
          <a:p>
            <a:endParaRPr lang="it-IT"/>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6858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ECDCA6A-4537-4F32-9AE1-323BE50D3C8A}" type="datetimeFigureOut">
              <a:rPr lang="it-IT" smtClean="0"/>
              <a:t>31/03/2021</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203297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CDCA6A-4537-4F32-9AE1-323BE50D3C8A}" type="datetimeFigureOut">
              <a:rPr lang="it-IT" smtClean="0"/>
              <a:t>31/03/2021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3266648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CDCA6A-4537-4F32-9AE1-323BE50D3C8A}" type="datetimeFigureOut">
              <a:rPr lang="it-IT" smtClean="0"/>
              <a:t>31/03/2021</a:t>
            </a:fld>
            <a:endParaRPr lang="it-IT"/>
          </a:p>
        </p:txBody>
      </p:sp>
      <p:sp>
        <p:nvSpPr>
          <p:cNvPr id="8" name="Footer Placeholder 7"/>
          <p:cNvSpPr>
            <a:spLocks noGrp="1"/>
          </p:cNvSpPr>
          <p:nvPr>
            <p:ph type="ftr" sz="quarter" idx="11"/>
          </p:nvPr>
        </p:nvSpPr>
        <p:spPr>
          <a:xfrm>
            <a:off x="561111" y="6391838"/>
            <a:ext cx="3644282" cy="304801"/>
          </a:xfrm>
        </p:spPr>
        <p:txBody>
          <a:bodyPr/>
          <a:lstStyle/>
          <a:p>
            <a:endParaRPr lang="it-IT"/>
          </a:p>
        </p:txBody>
      </p:sp>
      <p:sp>
        <p:nvSpPr>
          <p:cNvPr id="9" name="Slide Number Placeholder 8"/>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1778739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ECDCA6A-4537-4F32-9AE1-323BE50D3C8A}" type="datetimeFigureOut">
              <a:rPr lang="it-IT" smtClean="0"/>
              <a:t>31/03/2021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3279988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ECDCA6A-4537-4F32-9AE1-323BE50D3C8A}" type="datetimeFigureOut">
              <a:rPr lang="it-IT" smtClean="0"/>
              <a:t>31/03/2021</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2010870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ECDCA6A-4537-4F32-9AE1-323BE50D3C8A}" type="datetimeFigureOut">
              <a:rPr lang="it-IT" smtClean="0"/>
              <a:t>31/03/2021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1841647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ECDCA6A-4537-4F32-9AE1-323BE50D3C8A}" type="datetimeFigureOut">
              <a:rPr lang="it-IT" smtClean="0"/>
              <a:t>31/03/2021</a:t>
            </a:fld>
            <a:endParaRPr lang="it-IT"/>
          </a:p>
        </p:txBody>
      </p:sp>
      <p:sp>
        <p:nvSpPr>
          <p:cNvPr id="5" name="Footer Placeholder 4"/>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842518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ECDCA6A-4537-4F32-9AE1-323BE50D3C8A}" type="datetimeFigureOut">
              <a:rPr lang="it-IT" smtClean="0"/>
              <a:t>31/03/2021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4109074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ECDCA6A-4537-4F32-9AE1-323BE50D3C8A}" type="datetimeFigureOut">
              <a:rPr lang="it-IT" smtClean="0"/>
              <a:t>31/03/2021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4136643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ECDCA6A-4537-4F32-9AE1-323BE50D3C8A}" type="datetimeFigureOut">
              <a:rPr lang="it-IT" smtClean="0"/>
              <a:t>31/03/2021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1799645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DCA6A-4537-4F32-9AE1-323BE50D3C8A}" type="datetimeFigureOut">
              <a:rPr lang="it-IT" smtClean="0"/>
              <a:t>31/03/2021</a:t>
            </a:fld>
            <a:endParaRPr lang="it-IT"/>
          </a:p>
        </p:txBody>
      </p:sp>
      <p:sp>
        <p:nvSpPr>
          <p:cNvPr id="3" name="Footer Placeholder 2"/>
          <p:cNvSpPr>
            <a:spLocks noGrp="1"/>
          </p:cNvSpPr>
          <p:nvPr>
            <p:ph type="ftr" sz="quarter" idx="11"/>
          </p:nvPr>
        </p:nvSpPr>
        <p:spPr/>
        <p:txBody>
          <a:bodyPr/>
          <a:lstStyle/>
          <a:p>
            <a:endParaRPr lang="it-IT"/>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1322199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CDCA6A-4537-4F32-9AE1-323BE50D3C8A}" type="datetimeFigureOut">
              <a:rPr lang="it-IT" smtClean="0"/>
              <a:t>31/03/2021</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580176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CDCA6A-4537-4F32-9AE1-323BE50D3C8A}" type="datetimeFigureOut">
              <a:rPr lang="it-IT" smtClean="0"/>
              <a:t>31/03/2021</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64EBA1-C4FC-43CB-A035-8B5569989DC6}" type="slidenum">
              <a:rPr lang="it-IT" smtClean="0"/>
              <a:t>‹N›</a:t>
            </a:fld>
            <a:endParaRPr lang="it-IT"/>
          </a:p>
        </p:txBody>
      </p:sp>
    </p:spTree>
    <p:extLst>
      <p:ext uri="{BB962C8B-B14F-4D97-AF65-F5344CB8AC3E}">
        <p14:creationId xmlns:p14="http://schemas.microsoft.com/office/powerpoint/2010/main" val="3677421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ECDCA6A-4537-4F32-9AE1-323BE50D3C8A}" type="datetimeFigureOut">
              <a:rPr lang="it-IT" smtClean="0"/>
              <a:t>31/03/2021</a:t>
            </a:fld>
            <a:endParaRPr lang="it-IT"/>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it-IT"/>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664EBA1-C4FC-43CB-A035-8B5569989DC6}" type="slidenum">
              <a:rPr lang="it-IT" smtClean="0"/>
              <a:t>‹N›</a:t>
            </a:fld>
            <a:endParaRPr lang="it-IT"/>
          </a:p>
        </p:txBody>
      </p:sp>
    </p:spTree>
    <p:extLst>
      <p:ext uri="{BB962C8B-B14F-4D97-AF65-F5344CB8AC3E}">
        <p14:creationId xmlns:p14="http://schemas.microsoft.com/office/powerpoint/2010/main" val="163982350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28.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3.xml"/><Relationship Id="rId18" Type="http://schemas.openxmlformats.org/officeDocument/2006/relationships/slide" Target="slide22.xml"/><Relationship Id="rId3" Type="http://schemas.openxmlformats.org/officeDocument/2006/relationships/image" Target="../media/image4.png"/><Relationship Id="rId21" Type="http://schemas.openxmlformats.org/officeDocument/2006/relationships/slide" Target="slide36.xml"/><Relationship Id="rId7" Type="http://schemas.openxmlformats.org/officeDocument/2006/relationships/image" Target="../media/image8.png"/><Relationship Id="rId12" Type="http://schemas.openxmlformats.org/officeDocument/2006/relationships/slide" Target="slide1.xml"/><Relationship Id="rId17" Type="http://schemas.openxmlformats.org/officeDocument/2006/relationships/slide" Target="slide19.xml"/><Relationship Id="rId2" Type="http://schemas.openxmlformats.org/officeDocument/2006/relationships/image" Target="../media/image3.png"/><Relationship Id="rId16" Type="http://schemas.openxmlformats.org/officeDocument/2006/relationships/slide" Target="slide11.xml"/><Relationship Id="rId20"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slide" Target="slide5.xml"/><Relationship Id="rId10" Type="http://schemas.openxmlformats.org/officeDocument/2006/relationships/image" Target="../media/image11.png"/><Relationship Id="rId19" Type="http://schemas.openxmlformats.org/officeDocument/2006/relationships/slide" Target="slide30.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slide" Target="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40.png"/></Relationships>
</file>

<file path=ppt/slides/_rels/slide32.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https://en.wikipedia.org/wiki/File:Cayley's_formula_2-4.svg" TargetMode="External"/><Relationship Id="rId5" Type="http://schemas.openxmlformats.org/officeDocument/2006/relationships/image" Target="../media/image68.sv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t.wikipedia.org/wiki/Dendrimero"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magine 9" descr="Immagine che contiene persona, uomo, cravatta&#10;&#10;Descrizione generata automaticamente">
            <a:extLst>
              <a:ext uri="{FF2B5EF4-FFF2-40B4-BE49-F238E27FC236}">
                <a16:creationId xmlns:a16="http://schemas.microsoft.com/office/drawing/2014/main" id="{C944E348-9B11-4924-A8FC-7268251C3636}"/>
              </a:ext>
            </a:extLst>
          </p:cNvPr>
          <p:cNvPicPr>
            <a:picLocks noChangeAspect="1"/>
          </p:cNvPicPr>
          <p:nvPr/>
        </p:nvPicPr>
        <p:blipFill rotWithShape="1">
          <a:blip r:embed="rId3">
            <a:extLst>
              <a:ext uri="{28A0092B-C50C-407E-A947-70E740481C1C}">
                <a14:useLocalDpi xmlns:a14="http://schemas.microsoft.com/office/drawing/2010/main" val="0"/>
              </a:ext>
            </a:extLst>
          </a:blip>
          <a:srcRect r="-2" b="19004"/>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2" name="Titolo 1">
            <a:extLst>
              <a:ext uri="{FF2B5EF4-FFF2-40B4-BE49-F238E27FC236}">
                <a16:creationId xmlns:a16="http://schemas.microsoft.com/office/drawing/2014/main" id="{7A69336C-F05C-443B-B164-385DD0A0F517}"/>
              </a:ext>
            </a:extLst>
          </p:cNvPr>
          <p:cNvSpPr>
            <a:spLocks noGrp="1"/>
          </p:cNvSpPr>
          <p:nvPr>
            <p:ph type="ctrTitle"/>
          </p:nvPr>
        </p:nvSpPr>
        <p:spPr>
          <a:xfrm>
            <a:off x="5695061" y="689458"/>
            <a:ext cx="5894684" cy="3153753"/>
          </a:xfrm>
        </p:spPr>
        <p:txBody>
          <a:bodyPr>
            <a:normAutofit/>
            <a:scene3d>
              <a:camera prst="orthographicFront"/>
              <a:lightRig rig="flood" dir="t"/>
            </a:scene3d>
            <a:sp3d extrusionH="57150" prstMaterial="dkEdge">
              <a:bevelT w="82550" h="38100" prst="coolSlant"/>
              <a:bevelB w="38100" h="38100" prst="relaxedInset"/>
            </a:sp3d>
          </a:bodyPr>
          <a:lstStyle/>
          <a:p>
            <a:r>
              <a:rPr lang="it-IT" b="1" dirty="0">
                <a:latin typeface="Abadi Extra Light" panose="020B0204020104020204" pitchFamily="34" charset="0"/>
              </a:rPr>
              <a:t>La Formula di Cayley</a:t>
            </a:r>
          </a:p>
        </p:txBody>
      </p:sp>
      <p:sp>
        <p:nvSpPr>
          <p:cNvPr id="3" name="Sottotitolo 2">
            <a:extLst>
              <a:ext uri="{FF2B5EF4-FFF2-40B4-BE49-F238E27FC236}">
                <a16:creationId xmlns:a16="http://schemas.microsoft.com/office/drawing/2014/main" id="{A27E0412-0C65-404C-BA6B-8E85E67E2A7E}"/>
              </a:ext>
            </a:extLst>
          </p:cNvPr>
          <p:cNvSpPr>
            <a:spLocks noGrp="1"/>
          </p:cNvSpPr>
          <p:nvPr>
            <p:ph type="subTitle" idx="1"/>
          </p:nvPr>
        </p:nvSpPr>
        <p:spPr>
          <a:xfrm>
            <a:off x="5695061" y="3843211"/>
            <a:ext cx="5428551" cy="1622322"/>
          </a:xfrm>
        </p:spPr>
        <p:txBody>
          <a:bodyPr>
            <a:normAutofit/>
            <a:scene3d>
              <a:camera prst="orthographicFront"/>
              <a:lightRig rig="flood" dir="t"/>
            </a:scene3d>
            <a:sp3d extrusionH="57150" prstMaterial="matte">
              <a:bevelT w="82550" h="38100" prst="coolSlant"/>
              <a:bevelB w="38100" h="38100" prst="relaxedInset"/>
            </a:sp3d>
          </a:bodyPr>
          <a:lstStyle/>
          <a:p>
            <a:r>
              <a:rPr lang="it-IT" b="1" dirty="0">
                <a:solidFill>
                  <a:schemeClr val="accent2">
                    <a:lumMod val="40000"/>
                    <a:lumOff val="60000"/>
                  </a:schemeClr>
                </a:solidFill>
                <a:latin typeface="Abadi Extra Light" panose="020B0204020104020204" pitchFamily="34" charset="0"/>
              </a:rPr>
              <a:t>Seminario di Teoria dei Grafi</a:t>
            </a:r>
          </a:p>
        </p:txBody>
      </p:sp>
    </p:spTree>
    <p:extLst>
      <p:ext uri="{BB962C8B-B14F-4D97-AF65-F5344CB8AC3E}">
        <p14:creationId xmlns:p14="http://schemas.microsoft.com/office/powerpoint/2010/main" val="383202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1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BB13E658-C606-47F4-958B-5E4270A66D76}"/>
                  </a:ext>
                </a:extLst>
              </p:cNvPr>
              <p:cNvSpPr>
                <a:spLocks noGrp="1"/>
              </p:cNvSpPr>
              <p:nvPr>
                <p:ph idx="1"/>
              </p:nvPr>
            </p:nvSpPr>
            <p:spPr>
              <a:xfrm>
                <a:off x="850278" y="3197865"/>
                <a:ext cx="10491439" cy="2149239"/>
              </a:xfrm>
            </p:spPr>
            <p:txBody>
              <a:bodyPr>
                <a:noAutofit/>
              </a:bodyPr>
              <a:lstStyle/>
              <a:p>
                <a:pPr marL="0" indent="0" algn="just">
                  <a:buNone/>
                </a:pPr>
                <a:r>
                  <a:rPr lang="it-IT" sz="2800" dirty="0"/>
                  <a:t>Si potrà notare come ci sia una relazione che intercorre tra alberi etichettati in n vertici e alberi generanti di </a:t>
                </a:r>
                <a14:m>
                  <m:oMath xmlns:m="http://schemas.openxmlformats.org/officeDocument/2006/math">
                    <m:sSub>
                      <m:sSubPr>
                        <m:ctrlPr>
                          <a:rPr lang="it-IT" sz="2800" b="1" i="1" smtClean="0">
                            <a:latin typeface="Cambria Math" panose="02040503050406030204" pitchFamily="18" charset="0"/>
                          </a:rPr>
                        </m:ctrlPr>
                      </m:sSubPr>
                      <m:e>
                        <m:r>
                          <a:rPr lang="it-IT" sz="2800" b="1" i="1" smtClean="0">
                            <a:latin typeface="Cambria Math" panose="02040503050406030204" pitchFamily="18" charset="0"/>
                          </a:rPr>
                          <m:t>𝑲</m:t>
                        </m:r>
                      </m:e>
                      <m:sub>
                        <m:r>
                          <a:rPr lang="it-IT" sz="2800" b="1" i="1" smtClean="0">
                            <a:latin typeface="Cambria Math" panose="02040503050406030204" pitchFamily="18" charset="0"/>
                          </a:rPr>
                          <m:t>𝒏</m:t>
                        </m:r>
                      </m:sub>
                    </m:sSub>
                  </m:oMath>
                </a14:m>
                <a:r>
                  <a:rPr lang="it-IT" sz="2800" dirty="0"/>
                  <a:t>. </a:t>
                </a:r>
              </a:p>
              <a:p>
                <a:pPr marL="0" indent="0" algn="just">
                  <a:buNone/>
                </a:pPr>
                <a:r>
                  <a:rPr lang="it-IT" sz="2800" dirty="0"/>
                  <a:t>Nel prossimo paragrafo richiameremo alcune definizioni di oggetti matematici che sono il fulcro di questo seminario, nonché parte integrante della dimostrazione della Formula di Cayley.</a:t>
                </a:r>
              </a:p>
            </p:txBody>
          </p:sp>
        </mc:Choice>
        <mc:Fallback xmlns="">
          <p:sp>
            <p:nvSpPr>
              <p:cNvPr id="3" name="Segnaposto contenuto 2">
                <a:extLst>
                  <a:ext uri="{FF2B5EF4-FFF2-40B4-BE49-F238E27FC236}">
                    <a16:creationId xmlns:a16="http://schemas.microsoft.com/office/drawing/2014/main" id="{BB13E658-C606-47F4-958B-5E4270A66D76}"/>
                  </a:ext>
                </a:extLst>
              </p:cNvPr>
              <p:cNvSpPr>
                <a:spLocks noGrp="1" noRot="1" noChangeAspect="1" noMove="1" noResize="1" noEditPoints="1" noAdjustHandles="1" noChangeArrowheads="1" noChangeShapeType="1" noTextEdit="1"/>
              </p:cNvSpPr>
              <p:nvPr>
                <p:ph idx="1"/>
              </p:nvPr>
            </p:nvSpPr>
            <p:spPr>
              <a:xfrm>
                <a:off x="850278" y="3197865"/>
                <a:ext cx="10491439" cy="2149239"/>
              </a:xfrm>
              <a:blipFill>
                <a:blip r:embed="rId2"/>
                <a:stretch>
                  <a:fillRect l="-1161" t="-3125" r="-1161" b="-37500"/>
                </a:stretch>
              </a:blipFill>
            </p:spPr>
            <p:txBody>
              <a:bodyPr/>
              <a:lstStyle/>
              <a:p>
                <a:r>
                  <a:rPr lang="it-IT">
                    <a:noFill/>
                  </a:rPr>
                  <a:t> </a:t>
                </a:r>
              </a:p>
            </p:txBody>
          </p:sp>
        </mc:Fallback>
      </mc:AlternateContent>
      <p:sp>
        <p:nvSpPr>
          <p:cNvPr id="4" name="CasellaDiTesto 3">
            <a:extLst>
              <a:ext uri="{FF2B5EF4-FFF2-40B4-BE49-F238E27FC236}">
                <a16:creationId xmlns:a16="http://schemas.microsoft.com/office/drawing/2014/main" id="{F6D6F824-23BE-4691-B14F-274473683CB9}"/>
              </a:ext>
            </a:extLst>
          </p:cNvPr>
          <p:cNvSpPr txBox="1"/>
          <p:nvPr/>
        </p:nvSpPr>
        <p:spPr>
          <a:xfrm>
            <a:off x="2416096" y="914442"/>
            <a:ext cx="7359805" cy="830997"/>
          </a:xfrm>
          <a:prstGeom prst="rect">
            <a:avLst/>
          </a:prstGeom>
          <a:noFill/>
        </p:spPr>
        <p:txBody>
          <a:bodyPr wrap="square" rtlCol="0">
            <a:spAutoFit/>
            <a:scene3d>
              <a:camera prst="orthographicFront"/>
              <a:lightRig rig="threePt" dir="t"/>
            </a:scene3d>
            <a:sp3d/>
          </a:bodyPr>
          <a:lstStyle/>
          <a:p>
            <a:pPr algn="ctr"/>
            <a:r>
              <a:rPr lang="it-IT" sz="4800" b="1" dirty="0">
                <a:latin typeface="Abadi Extra Light" panose="020B0204020104020204" pitchFamily="34" charset="0"/>
              </a:rPr>
              <a:t>Osservazione</a:t>
            </a:r>
          </a:p>
        </p:txBody>
      </p:sp>
    </p:spTree>
    <p:extLst>
      <p:ext uri="{BB962C8B-B14F-4D97-AF65-F5344CB8AC3E}">
        <p14:creationId xmlns:p14="http://schemas.microsoft.com/office/powerpoint/2010/main" val="3352261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Connettore 4">
            <a:extLst>
              <a:ext uri="{FF2B5EF4-FFF2-40B4-BE49-F238E27FC236}">
                <a16:creationId xmlns:a16="http://schemas.microsoft.com/office/drawing/2014/main" id="{484EA814-5046-47D4-A75F-005F07BC4068}"/>
              </a:ext>
            </a:extLst>
          </p:cNvPr>
          <p:cNvSpPr/>
          <p:nvPr/>
        </p:nvSpPr>
        <p:spPr>
          <a:xfrm>
            <a:off x="4992413" y="1407398"/>
            <a:ext cx="2207172" cy="2175641"/>
          </a:xfrm>
          <a:prstGeom prst="flowChartConnector">
            <a:avLst/>
          </a:prstGeom>
          <a:solidFill>
            <a:schemeClr val="bg1"/>
          </a:solidFill>
          <a:ln>
            <a:solidFill>
              <a:schemeClr val="accent1">
                <a:shade val="50000"/>
              </a:schemeClr>
            </a:solidFill>
          </a:ln>
          <a:effectLst>
            <a:reflection blurRad="114300" stA="72000" endPos="37000" dist="889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78F35FF-D9ED-4702-8A21-B4811E5BBF50}"/>
              </a:ext>
            </a:extLst>
          </p:cNvPr>
          <p:cNvSpPr>
            <a:spLocks noGrp="1"/>
          </p:cNvSpPr>
          <p:nvPr>
            <p:ph type="title"/>
          </p:nvPr>
        </p:nvSpPr>
        <p:spPr>
          <a:xfrm>
            <a:off x="1382596" y="5076733"/>
            <a:ext cx="9426806" cy="1300205"/>
          </a:xfrm>
        </p:spPr>
        <p:txBody>
          <a:bodyPr vert="horz" lIns="91440" tIns="45720" rIns="91440" bIns="45720" rtlCol="0" anchor="ctr">
            <a:normAutofit fontScale="90000"/>
          </a:bodyPr>
          <a:lstStyle/>
          <a:p>
            <a:pPr algn="ctr"/>
            <a:r>
              <a:rPr lang="en-US" sz="8900" b="1" dirty="0">
                <a:solidFill>
                  <a:srgbClr val="1B1B1B"/>
                </a:solidFill>
                <a:latin typeface="Abadi Extra Light" panose="020B0204020104020204" pitchFamily="34" charset="0"/>
              </a:rPr>
              <a:t>Grafi orientati</a:t>
            </a:r>
            <a:br>
              <a:rPr lang="en-US" sz="5400" dirty="0">
                <a:solidFill>
                  <a:srgbClr val="1B1B1B"/>
                </a:solidFill>
                <a:latin typeface="Abadi Extra Light" panose="020B0204020104020204" pitchFamily="34" charset="0"/>
              </a:rPr>
            </a:br>
            <a:br>
              <a:rPr lang="en-US" sz="5400" dirty="0">
                <a:solidFill>
                  <a:srgbClr val="1B1B1B"/>
                </a:solidFill>
                <a:latin typeface="Abadi Extra Light" panose="020B0204020104020204" pitchFamily="34" charset="0"/>
              </a:rPr>
            </a:br>
            <a:endParaRPr lang="en-US" sz="5400" dirty="0">
              <a:solidFill>
                <a:srgbClr val="1B1B1B"/>
              </a:solidFill>
              <a:latin typeface="Abadi Extra Light" panose="020B0204020104020204" pitchFamily="34" charset="0"/>
            </a:endParaRPr>
          </a:p>
        </p:txBody>
      </p:sp>
      <p:cxnSp>
        <p:nvCxnSpPr>
          <p:cNvPr id="8" name="Connettore a gomito 7">
            <a:extLst>
              <a:ext uri="{FF2B5EF4-FFF2-40B4-BE49-F238E27FC236}">
                <a16:creationId xmlns:a16="http://schemas.microsoft.com/office/drawing/2014/main" id="{5495E3B6-72B5-4AAA-A261-BECC54E6A6FE}"/>
              </a:ext>
            </a:extLst>
          </p:cNvPr>
          <p:cNvCxnSpPr>
            <a:cxnSpLocks/>
          </p:cNvCxnSpPr>
          <p:nvPr/>
        </p:nvCxnSpPr>
        <p:spPr>
          <a:xfrm rot="16200000" flipH="1">
            <a:off x="5475889" y="1991709"/>
            <a:ext cx="1240221" cy="987972"/>
          </a:xfrm>
          <a:prstGeom prst="bentConnector3">
            <a:avLst>
              <a:gd name="adj1" fmla="val 50847"/>
            </a:avLst>
          </a:prstGeom>
          <a:ln w="63500" cap="rnd">
            <a:solidFill>
              <a:schemeClr val="accent6">
                <a:lumMod val="50000"/>
              </a:schemeClr>
            </a:solidFill>
            <a:round/>
            <a:headEnd type="arrow" w="med" len="med"/>
            <a:tailEnd type="arrow"/>
          </a:ln>
        </p:spPr>
        <p:style>
          <a:lnRef idx="1">
            <a:schemeClr val="accent1"/>
          </a:lnRef>
          <a:fillRef idx="0">
            <a:schemeClr val="accent1"/>
          </a:fillRef>
          <a:effectRef idx="0">
            <a:schemeClr val="accent1"/>
          </a:effectRef>
          <a:fontRef idx="minor">
            <a:schemeClr val="tx1"/>
          </a:fontRef>
        </p:style>
      </p:cxnSp>
      <p:sp>
        <p:nvSpPr>
          <p:cNvPr id="18" name="Connettore 17">
            <a:extLst>
              <a:ext uri="{FF2B5EF4-FFF2-40B4-BE49-F238E27FC236}">
                <a16:creationId xmlns:a16="http://schemas.microsoft.com/office/drawing/2014/main" id="{82F0971F-54FB-43FE-B8F4-1D8990B64612}"/>
              </a:ext>
            </a:extLst>
          </p:cNvPr>
          <p:cNvSpPr/>
          <p:nvPr/>
        </p:nvSpPr>
        <p:spPr>
          <a:xfrm>
            <a:off x="5518950" y="2403579"/>
            <a:ext cx="166127" cy="164233"/>
          </a:xfrm>
          <a:prstGeom prst="flowChartConnecto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onnettore 18">
            <a:extLst>
              <a:ext uri="{FF2B5EF4-FFF2-40B4-BE49-F238E27FC236}">
                <a16:creationId xmlns:a16="http://schemas.microsoft.com/office/drawing/2014/main" id="{82EAFF0D-A2BF-425F-8A45-45782D2F0031}"/>
              </a:ext>
            </a:extLst>
          </p:cNvPr>
          <p:cNvSpPr/>
          <p:nvPr/>
        </p:nvSpPr>
        <p:spPr>
          <a:xfrm>
            <a:off x="6506923" y="2403579"/>
            <a:ext cx="166127" cy="164233"/>
          </a:xfrm>
          <a:prstGeom prst="flowChartConnecto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2 20">
            <a:extLst>
              <a:ext uri="{FF2B5EF4-FFF2-40B4-BE49-F238E27FC236}">
                <a16:creationId xmlns:a16="http://schemas.microsoft.com/office/drawing/2014/main" id="{F7A5C29D-ADBB-4781-BF24-2984328692C0}"/>
              </a:ext>
            </a:extLst>
          </p:cNvPr>
          <p:cNvCxnSpPr>
            <a:cxnSpLocks/>
          </p:cNvCxnSpPr>
          <p:nvPr/>
        </p:nvCxnSpPr>
        <p:spPr>
          <a:xfrm>
            <a:off x="6038850" y="2495218"/>
            <a:ext cx="231228" cy="0"/>
          </a:xfrm>
          <a:prstGeom prst="straightConnector1">
            <a:avLst/>
          </a:prstGeom>
          <a:ln w="60325" cap="sq">
            <a:solidFill>
              <a:schemeClr val="accent6">
                <a:lumMod val="50000"/>
              </a:schemeClr>
            </a:solidFill>
            <a:headEnd type="none"/>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148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DC6A7D-C608-4264-8E53-0FA516847737}"/>
              </a:ext>
            </a:extLst>
          </p:cNvPr>
          <p:cNvSpPr>
            <a:spLocks noGrp="1"/>
          </p:cNvSpPr>
          <p:nvPr>
            <p:ph type="title"/>
          </p:nvPr>
        </p:nvSpPr>
        <p:spPr>
          <a:xfrm>
            <a:off x="838199" y="792865"/>
            <a:ext cx="10515600" cy="1113719"/>
          </a:xfrm>
        </p:spPr>
        <p:txBody>
          <a:bodyPr>
            <a:scene3d>
              <a:camera prst="orthographicFront"/>
              <a:lightRig rig="flood" dir="t"/>
            </a:scene3d>
            <a:sp3d extrusionH="57150" prstMaterial="dkEdge">
              <a:bevelT w="82550" h="38100" prst="coolSlant"/>
              <a:bevelB w="38100" h="38100" prst="relaxedInset"/>
            </a:sp3d>
          </a:bodyPr>
          <a:lstStyle/>
          <a:p>
            <a:pPr algn="ctr"/>
            <a:r>
              <a:rPr lang="it-IT" sz="6000" b="1" dirty="0">
                <a:solidFill>
                  <a:schemeClr val="bg1"/>
                </a:solidFill>
                <a:latin typeface="Abadi Extra Light" panose="020B0204020104020204" pitchFamily="34" charset="0"/>
              </a:rPr>
              <a:t>Grafi orientati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FC21C6A6-E19C-4300-AC50-297051C6E0D0}"/>
                  </a:ext>
                </a:extLst>
              </p:cNvPr>
              <p:cNvSpPr>
                <a:spLocks noGrp="1"/>
              </p:cNvSpPr>
              <p:nvPr>
                <p:ph idx="1"/>
              </p:nvPr>
            </p:nvSpPr>
            <p:spPr>
              <a:xfrm>
                <a:off x="496584" y="2419676"/>
                <a:ext cx="11198832" cy="4438324"/>
              </a:xfrm>
            </p:spPr>
            <p:txBody>
              <a:bodyPr>
                <a:normAutofit fontScale="92500" lnSpcReduction="10000"/>
              </a:bodyPr>
              <a:lstStyle/>
              <a:p>
                <a:pPr marL="0" indent="0" algn="just">
                  <a:buNone/>
                </a:pPr>
                <a:r>
                  <a:rPr lang="it-IT" sz="2400" b="1" dirty="0">
                    <a:solidFill>
                      <a:schemeClr val="accent1">
                        <a:lumMod val="75000"/>
                      </a:schemeClr>
                    </a:solidFill>
                  </a:rPr>
                  <a:t>Definizione: </a:t>
                </a:r>
                <a:r>
                  <a:rPr lang="it-IT" sz="2400" dirty="0">
                    <a:solidFill>
                      <a:schemeClr val="tx1"/>
                    </a:solidFill>
                  </a:rPr>
                  <a:t>Un grafo </a:t>
                </a:r>
                <a:r>
                  <a:rPr lang="it-IT" sz="2400" b="1" dirty="0">
                    <a:solidFill>
                      <a:srgbClr val="00B050"/>
                    </a:solidFill>
                  </a:rPr>
                  <a:t>orientato</a:t>
                </a:r>
                <a:r>
                  <a:rPr lang="it-IT" sz="2400" dirty="0">
                    <a:solidFill>
                      <a:srgbClr val="00B050"/>
                    </a:solidFill>
                  </a:rPr>
                  <a:t> </a:t>
                </a:r>
                <a:r>
                  <a:rPr lang="it-IT" sz="2400" dirty="0">
                    <a:solidFill>
                      <a:schemeClr val="tx1"/>
                    </a:solidFill>
                  </a:rPr>
                  <a:t>è una terna </a:t>
                </a:r>
                <a14:m>
                  <m:oMath xmlns:m="http://schemas.openxmlformats.org/officeDocument/2006/math">
                    <m:r>
                      <a:rPr lang="it-IT" sz="2400" b="1" i="1" smtClean="0">
                        <a:solidFill>
                          <a:schemeClr val="tx1"/>
                        </a:solidFill>
                        <a:latin typeface="Cambria Math" panose="02040503050406030204" pitchFamily="18" charset="0"/>
                        <a:ea typeface="Cambria Math" panose="02040503050406030204" pitchFamily="18" charset="0"/>
                      </a:rPr>
                      <m:t>𝑫</m:t>
                    </m:r>
                    <m:r>
                      <a:rPr lang="it-IT" sz="2400" b="1" i="1" smtClean="0">
                        <a:solidFill>
                          <a:schemeClr val="tx1"/>
                        </a:solidFill>
                        <a:latin typeface="Cambria Math" panose="02040503050406030204" pitchFamily="18" charset="0"/>
                        <a:ea typeface="Cambria Math" panose="02040503050406030204" pitchFamily="18" charset="0"/>
                      </a:rPr>
                      <m:t>=(</m:t>
                    </m:r>
                    <m:r>
                      <a:rPr lang="it-IT" sz="2400" b="1" i="1" smtClean="0">
                        <a:solidFill>
                          <a:schemeClr val="tx1"/>
                        </a:solidFill>
                        <a:latin typeface="Cambria Math" panose="02040503050406030204" pitchFamily="18" charset="0"/>
                        <a:ea typeface="Cambria Math" panose="02040503050406030204" pitchFamily="18" charset="0"/>
                      </a:rPr>
                      <m:t>𝑽</m:t>
                    </m:r>
                    <m:d>
                      <m:dPr>
                        <m:ctrlPr>
                          <a:rPr lang="it-IT" sz="2400" b="1" i="1" smtClean="0">
                            <a:solidFill>
                              <a:schemeClr val="tx1"/>
                            </a:solidFill>
                            <a:latin typeface="Cambria Math" panose="02040503050406030204" pitchFamily="18" charset="0"/>
                            <a:ea typeface="Cambria Math" panose="02040503050406030204" pitchFamily="18" charset="0"/>
                          </a:rPr>
                        </m:ctrlPr>
                      </m:dPr>
                      <m:e>
                        <m:r>
                          <a:rPr lang="it-IT" sz="2400" b="1" i="1" smtClean="0">
                            <a:solidFill>
                              <a:schemeClr val="tx1"/>
                            </a:solidFill>
                            <a:latin typeface="Cambria Math" panose="02040503050406030204" pitchFamily="18" charset="0"/>
                            <a:ea typeface="Cambria Math" panose="02040503050406030204" pitchFamily="18" charset="0"/>
                          </a:rPr>
                          <m:t>𝑫</m:t>
                        </m:r>
                      </m:e>
                    </m:d>
                    <m:r>
                      <a:rPr lang="it-IT" sz="2400" b="1" i="1" smtClean="0">
                        <a:solidFill>
                          <a:schemeClr val="tx1"/>
                        </a:solidFill>
                        <a:latin typeface="Cambria Math" panose="02040503050406030204" pitchFamily="18" charset="0"/>
                        <a:ea typeface="Cambria Math" panose="02040503050406030204" pitchFamily="18" charset="0"/>
                      </a:rPr>
                      <m:t>,</m:t>
                    </m:r>
                    <m:r>
                      <a:rPr lang="it-IT" sz="2400" b="1" i="1" smtClean="0">
                        <a:solidFill>
                          <a:schemeClr val="tx1"/>
                        </a:solidFill>
                        <a:latin typeface="Cambria Math" panose="02040503050406030204" pitchFamily="18" charset="0"/>
                        <a:ea typeface="Cambria Math" panose="02040503050406030204" pitchFamily="18" charset="0"/>
                      </a:rPr>
                      <m:t>𝑨</m:t>
                    </m:r>
                    <m:d>
                      <m:dPr>
                        <m:ctrlPr>
                          <a:rPr lang="it-IT" sz="2400" b="1" i="1" smtClean="0">
                            <a:solidFill>
                              <a:schemeClr val="tx1"/>
                            </a:solidFill>
                            <a:latin typeface="Cambria Math" panose="02040503050406030204" pitchFamily="18" charset="0"/>
                            <a:ea typeface="Cambria Math" panose="02040503050406030204" pitchFamily="18" charset="0"/>
                          </a:rPr>
                        </m:ctrlPr>
                      </m:dPr>
                      <m:e>
                        <m:r>
                          <a:rPr lang="it-IT" sz="2400" b="1" i="1" smtClean="0">
                            <a:solidFill>
                              <a:schemeClr val="tx1"/>
                            </a:solidFill>
                            <a:latin typeface="Cambria Math" panose="02040503050406030204" pitchFamily="18" charset="0"/>
                            <a:ea typeface="Cambria Math" panose="02040503050406030204" pitchFamily="18" charset="0"/>
                          </a:rPr>
                          <m:t>𝑫</m:t>
                        </m:r>
                      </m:e>
                    </m:d>
                    <m:r>
                      <a:rPr lang="it-IT" sz="2400" b="1" i="1" smtClean="0">
                        <a:solidFill>
                          <a:schemeClr val="tx1"/>
                        </a:solidFill>
                        <a:latin typeface="Cambria Math" panose="02040503050406030204" pitchFamily="18" charset="0"/>
                        <a:ea typeface="Cambria Math" panose="02040503050406030204" pitchFamily="18" charset="0"/>
                      </a:rPr>
                      <m:t>,</m:t>
                    </m:r>
                    <m:sSub>
                      <m:sSubPr>
                        <m:ctrlPr>
                          <a:rPr lang="it-IT" sz="2400" b="1" i="1" smtClean="0">
                            <a:solidFill>
                              <a:schemeClr val="tx1"/>
                            </a:solidFill>
                            <a:latin typeface="Cambria Math" panose="02040503050406030204" pitchFamily="18" charset="0"/>
                            <a:ea typeface="Cambria Math" panose="02040503050406030204" pitchFamily="18" charset="0"/>
                          </a:rPr>
                        </m:ctrlPr>
                      </m:sSubPr>
                      <m:e>
                        <m:r>
                          <a:rPr lang="it-IT" sz="2400" b="1" i="1" smtClean="0">
                            <a:solidFill>
                              <a:schemeClr val="tx1"/>
                            </a:solidFill>
                            <a:latin typeface="Cambria Math" panose="02040503050406030204" pitchFamily="18" charset="0"/>
                            <a:ea typeface="Cambria Math" panose="02040503050406030204" pitchFamily="18" charset="0"/>
                          </a:rPr>
                          <m:t>𝝍</m:t>
                        </m:r>
                      </m:e>
                      <m:sub>
                        <m:r>
                          <a:rPr lang="it-IT" sz="2400" b="1" i="1" smtClean="0">
                            <a:solidFill>
                              <a:schemeClr val="tx1"/>
                            </a:solidFill>
                            <a:latin typeface="Cambria Math" panose="02040503050406030204" pitchFamily="18" charset="0"/>
                            <a:ea typeface="Cambria Math" panose="02040503050406030204" pitchFamily="18" charset="0"/>
                          </a:rPr>
                          <m:t>𝑫</m:t>
                        </m:r>
                      </m:sub>
                    </m:sSub>
                    <m:r>
                      <a:rPr lang="it-IT" sz="2400" b="1" i="1" smtClean="0">
                        <a:solidFill>
                          <a:schemeClr val="tx1"/>
                        </a:solidFill>
                        <a:latin typeface="Cambria Math" panose="02040503050406030204" pitchFamily="18" charset="0"/>
                        <a:ea typeface="Cambria Math" panose="02040503050406030204" pitchFamily="18" charset="0"/>
                      </a:rPr>
                      <m:t>)</m:t>
                    </m:r>
                  </m:oMath>
                </a14:m>
                <a:r>
                  <a:rPr lang="it-IT" sz="2400" dirty="0">
                    <a:solidFill>
                      <a:srgbClr val="FF0000"/>
                    </a:solidFill>
                    <a:latin typeface="Cambria Math" panose="02040503050406030204" pitchFamily="18" charset="0"/>
                    <a:ea typeface="Cambria Math" panose="02040503050406030204" pitchFamily="18" charset="0"/>
                  </a:rPr>
                  <a:t> </a:t>
                </a:r>
                <a:r>
                  <a:rPr lang="it-IT" sz="2400" dirty="0">
                    <a:solidFill>
                      <a:schemeClr val="tx1"/>
                    </a:solidFill>
                  </a:rPr>
                  <a:t>tale che</a:t>
                </a:r>
                <a:endParaRPr lang="it-IT" sz="2400" dirty="0">
                  <a:solidFill>
                    <a:srgbClr val="FF0000"/>
                  </a:solidFill>
                </a:endParaRPr>
              </a:p>
              <a:p>
                <a:pPr algn="just">
                  <a:buFont typeface="Arial" panose="020B0604020202020204" pitchFamily="34" charset="0"/>
                  <a:buChar char="•"/>
                </a:pPr>
                <a14:m>
                  <m:oMath xmlns:m="http://schemas.openxmlformats.org/officeDocument/2006/math">
                    <m:r>
                      <a:rPr lang="it-IT" sz="2400" b="1" i="1" smtClean="0">
                        <a:solidFill>
                          <a:schemeClr val="tx1"/>
                        </a:solidFill>
                        <a:latin typeface="Cambria Math" panose="02040503050406030204" pitchFamily="18" charset="0"/>
                        <a:ea typeface="Cambria Math" panose="02040503050406030204" pitchFamily="18" charset="0"/>
                      </a:rPr>
                      <m:t>𝑽</m:t>
                    </m:r>
                    <m:d>
                      <m:dPr>
                        <m:ctrlPr>
                          <a:rPr lang="it-IT" sz="2400" b="1" i="1" smtClean="0">
                            <a:solidFill>
                              <a:schemeClr val="tx1"/>
                            </a:solidFill>
                            <a:latin typeface="Cambria Math" panose="02040503050406030204" pitchFamily="18" charset="0"/>
                            <a:ea typeface="Cambria Math" panose="02040503050406030204" pitchFamily="18" charset="0"/>
                          </a:rPr>
                        </m:ctrlPr>
                      </m:dPr>
                      <m:e>
                        <m:r>
                          <a:rPr lang="it-IT" sz="2400" b="1" i="1" smtClean="0">
                            <a:solidFill>
                              <a:schemeClr val="tx1"/>
                            </a:solidFill>
                            <a:latin typeface="Cambria Math" panose="02040503050406030204" pitchFamily="18" charset="0"/>
                            <a:ea typeface="Cambria Math" panose="02040503050406030204" pitchFamily="18" charset="0"/>
                          </a:rPr>
                          <m:t>𝑫</m:t>
                        </m:r>
                      </m:e>
                    </m:d>
                  </m:oMath>
                </a14:m>
                <a:r>
                  <a:rPr lang="it-IT" sz="2400" dirty="0">
                    <a:solidFill>
                      <a:schemeClr val="tx1"/>
                    </a:solidFill>
                    <a:latin typeface="Cambria Math" panose="02040503050406030204" pitchFamily="18" charset="0"/>
                    <a:ea typeface="Cambria Math" panose="02040503050406030204" pitchFamily="18" charset="0"/>
                  </a:rPr>
                  <a:t> </a:t>
                </a:r>
                <a:r>
                  <a:rPr lang="it-IT" sz="2400" dirty="0">
                    <a:solidFill>
                      <a:schemeClr val="tx1"/>
                    </a:solidFill>
                  </a:rPr>
                  <a:t>è l’insieme dei vertici</a:t>
                </a:r>
              </a:p>
              <a:p>
                <a:pPr algn="just">
                  <a:buFont typeface="Arial" panose="020B0604020202020204" pitchFamily="34" charset="0"/>
                  <a:buChar char="•"/>
                </a:pPr>
                <a14:m>
                  <m:oMath xmlns:m="http://schemas.openxmlformats.org/officeDocument/2006/math">
                    <m:r>
                      <a:rPr lang="it-IT" sz="2400" b="1" i="1" smtClean="0">
                        <a:solidFill>
                          <a:schemeClr val="tx1"/>
                        </a:solidFill>
                        <a:latin typeface="Cambria Math" panose="02040503050406030204" pitchFamily="18" charset="0"/>
                      </a:rPr>
                      <m:t>𝑨</m:t>
                    </m:r>
                    <m:d>
                      <m:dPr>
                        <m:ctrlPr>
                          <a:rPr lang="it-IT" sz="2400" b="1" i="1" smtClean="0">
                            <a:solidFill>
                              <a:schemeClr val="tx1"/>
                            </a:solidFill>
                            <a:latin typeface="Cambria Math" panose="02040503050406030204" pitchFamily="18" charset="0"/>
                          </a:rPr>
                        </m:ctrlPr>
                      </m:dPr>
                      <m:e>
                        <m:r>
                          <a:rPr lang="it-IT" sz="2400" b="1" i="1" smtClean="0">
                            <a:solidFill>
                              <a:schemeClr val="tx1"/>
                            </a:solidFill>
                            <a:latin typeface="Cambria Math" panose="02040503050406030204" pitchFamily="18" charset="0"/>
                          </a:rPr>
                          <m:t>𝑫</m:t>
                        </m:r>
                      </m:e>
                    </m:d>
                  </m:oMath>
                </a14:m>
                <a:r>
                  <a:rPr lang="it-IT" sz="2400" b="1" dirty="0">
                    <a:solidFill>
                      <a:schemeClr val="tx1"/>
                    </a:solidFill>
                  </a:rPr>
                  <a:t> </a:t>
                </a:r>
                <a:r>
                  <a:rPr lang="it-IT" sz="2400" dirty="0">
                    <a:solidFill>
                      <a:schemeClr val="tx1"/>
                    </a:solidFill>
                  </a:rPr>
                  <a:t>è l’insieme degli archi</a:t>
                </a:r>
              </a:p>
              <a:p>
                <a:pPr algn="just">
                  <a:buFont typeface="Arial" panose="020B0604020202020204" pitchFamily="34" charset="0"/>
                  <a:buChar char="•"/>
                </a:pPr>
                <a14:m>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𝝍</m:t>
                        </m:r>
                      </m:e>
                      <m:sub>
                        <m:r>
                          <a:rPr lang="it-IT" sz="2400" b="1" i="1" smtClean="0">
                            <a:solidFill>
                              <a:schemeClr val="tx1"/>
                            </a:solidFill>
                            <a:latin typeface="Cambria Math" panose="02040503050406030204" pitchFamily="18" charset="0"/>
                          </a:rPr>
                          <m:t>𝒅</m:t>
                        </m:r>
                      </m:sub>
                    </m:sSub>
                    <m:d>
                      <m:dPr>
                        <m:ctrlPr>
                          <a:rPr lang="it-IT" sz="2400" b="1" i="1" smtClean="0">
                            <a:solidFill>
                              <a:schemeClr val="tx1"/>
                            </a:solidFill>
                            <a:latin typeface="Cambria Math" panose="02040503050406030204" pitchFamily="18" charset="0"/>
                          </a:rPr>
                        </m:ctrlPr>
                      </m:dPr>
                      <m:e>
                        <m:r>
                          <a:rPr lang="it-IT" sz="2400" b="1" i="1" smtClean="0">
                            <a:solidFill>
                              <a:schemeClr val="tx1"/>
                            </a:solidFill>
                            <a:latin typeface="Cambria Math" panose="02040503050406030204" pitchFamily="18" charset="0"/>
                          </a:rPr>
                          <m:t>𝒂</m:t>
                        </m:r>
                      </m:e>
                    </m:d>
                    <m:r>
                      <a:rPr lang="it-IT" sz="2400" b="1" i="1" smtClean="0">
                        <a:solidFill>
                          <a:schemeClr val="tx1"/>
                        </a:solidFill>
                        <a:latin typeface="Cambria Math" panose="02040503050406030204" pitchFamily="18" charset="0"/>
                      </a:rPr>
                      <m:t>=(</m:t>
                    </m:r>
                    <m:r>
                      <a:rPr lang="it-IT" sz="2400" b="1" i="1" smtClean="0">
                        <a:solidFill>
                          <a:schemeClr val="tx1"/>
                        </a:solidFill>
                        <a:latin typeface="Cambria Math" panose="02040503050406030204" pitchFamily="18" charset="0"/>
                      </a:rPr>
                      <m:t>𝒖</m:t>
                    </m:r>
                    <m:r>
                      <a:rPr lang="it-IT" sz="2400" b="1" i="1" smtClean="0">
                        <a:solidFill>
                          <a:schemeClr val="tx1"/>
                        </a:solidFill>
                        <a:latin typeface="Cambria Math" panose="02040503050406030204" pitchFamily="18" charset="0"/>
                      </a:rPr>
                      <m:t>,</m:t>
                    </m:r>
                    <m:r>
                      <a:rPr lang="it-IT" sz="2400" b="1" i="1" smtClean="0">
                        <a:solidFill>
                          <a:schemeClr val="tx1"/>
                        </a:solidFill>
                        <a:latin typeface="Cambria Math" panose="02040503050406030204" pitchFamily="18" charset="0"/>
                      </a:rPr>
                      <m:t>𝒗</m:t>
                    </m:r>
                    <m:r>
                      <a:rPr lang="it-IT" sz="2400" b="1" i="1" smtClean="0">
                        <a:solidFill>
                          <a:schemeClr val="tx1"/>
                        </a:solidFill>
                        <a:latin typeface="Cambria Math" panose="02040503050406030204" pitchFamily="18" charset="0"/>
                      </a:rPr>
                      <m:t>)</m:t>
                    </m:r>
                  </m:oMath>
                </a14:m>
                <a:r>
                  <a:rPr lang="it-IT" sz="2400" b="1" dirty="0">
                    <a:solidFill>
                      <a:schemeClr val="tx1"/>
                    </a:solidFill>
                  </a:rPr>
                  <a:t> </a:t>
                </a:r>
                <a:r>
                  <a:rPr lang="it-IT" sz="2400" dirty="0">
                    <a:solidFill>
                      <a:schemeClr val="tx1"/>
                    </a:solidFill>
                  </a:rPr>
                  <a:t>è una coppia </a:t>
                </a:r>
                <a:r>
                  <a:rPr lang="it-IT" sz="2400" b="1" u="sng" dirty="0">
                    <a:solidFill>
                      <a:srgbClr val="00B050"/>
                    </a:solidFill>
                  </a:rPr>
                  <a:t>ordinata</a:t>
                </a:r>
                <a:r>
                  <a:rPr lang="it-IT" sz="2400" dirty="0">
                    <a:solidFill>
                      <a:srgbClr val="00B050"/>
                    </a:solidFill>
                  </a:rPr>
                  <a:t> </a:t>
                </a:r>
                <a:r>
                  <a:rPr lang="it-IT" sz="2400" dirty="0">
                    <a:solidFill>
                      <a:schemeClr val="tx1"/>
                    </a:solidFill>
                  </a:rPr>
                  <a:t>di vertici </a:t>
                </a:r>
              </a:p>
              <a:p>
                <a:pPr marL="0" indent="0" algn="just">
                  <a:buNone/>
                </a:pPr>
                <a:endParaRPr lang="it-IT" sz="2400" dirty="0">
                  <a:solidFill>
                    <a:schemeClr val="tx1"/>
                  </a:solidFill>
                </a:endParaRPr>
              </a:p>
              <a:p>
                <a:pPr marL="0" indent="0" algn="just">
                  <a:buNone/>
                </a:pPr>
                <a:r>
                  <a:rPr lang="it-IT" sz="2200" dirty="0">
                    <a:solidFill>
                      <a:schemeClr val="tx1"/>
                    </a:solidFill>
                  </a:rPr>
                  <a:t>In un certo senso quindi possiamo pensare i grafi orientati come un grafo con l’aggiunta di un’orientazione degli archi, cioè con un ordine per ogni arco </a:t>
                </a:r>
                <a14:m>
                  <m:oMath xmlns:m="http://schemas.openxmlformats.org/officeDocument/2006/math">
                    <m:r>
                      <a:rPr lang="it-IT" sz="2200" b="1" i="1" smtClean="0">
                        <a:solidFill>
                          <a:schemeClr val="tx1"/>
                        </a:solidFill>
                        <a:latin typeface="Cambria Math" panose="02040503050406030204" pitchFamily="18" charset="0"/>
                      </a:rPr>
                      <m:t>𝒂</m:t>
                    </m:r>
                    <m:r>
                      <a:rPr lang="it-IT" sz="2200" b="1" i="1" smtClean="0">
                        <a:solidFill>
                          <a:schemeClr val="tx1"/>
                        </a:solidFill>
                        <a:latin typeface="Cambria Math" panose="02040503050406030204" pitchFamily="18" charset="0"/>
                      </a:rPr>
                      <m:t>∈</m:t>
                    </m:r>
                    <m:r>
                      <a:rPr lang="it-IT" sz="2200" b="1" i="1" smtClean="0">
                        <a:solidFill>
                          <a:schemeClr val="tx1"/>
                        </a:solidFill>
                        <a:latin typeface="Cambria Math" panose="02040503050406030204" pitchFamily="18" charset="0"/>
                      </a:rPr>
                      <m:t>𝑽</m:t>
                    </m:r>
                    <m:r>
                      <a:rPr lang="it-IT" sz="2200" b="1" i="1" smtClean="0">
                        <a:solidFill>
                          <a:schemeClr val="tx1"/>
                        </a:solidFill>
                        <a:latin typeface="Cambria Math" panose="02040503050406030204" pitchFamily="18" charset="0"/>
                      </a:rPr>
                      <m:t>(</m:t>
                    </m:r>
                    <m:r>
                      <a:rPr lang="it-IT" sz="2200" b="1" i="1" smtClean="0">
                        <a:solidFill>
                          <a:schemeClr val="tx1"/>
                        </a:solidFill>
                        <a:latin typeface="Cambria Math" panose="02040503050406030204" pitchFamily="18" charset="0"/>
                      </a:rPr>
                      <m:t>𝑫</m:t>
                    </m:r>
                    <m:r>
                      <a:rPr lang="it-IT" sz="2200" b="1" i="1" smtClean="0">
                        <a:solidFill>
                          <a:schemeClr val="tx1"/>
                        </a:solidFill>
                        <a:latin typeface="Cambria Math" panose="02040503050406030204" pitchFamily="18" charset="0"/>
                      </a:rPr>
                      <m:t>)</m:t>
                    </m:r>
                  </m:oMath>
                </a14:m>
                <a:r>
                  <a:rPr lang="it-IT" sz="2200" dirty="0">
                    <a:solidFill>
                      <a:schemeClr val="tx1"/>
                    </a:solidFill>
                  </a:rPr>
                  <a:t>.</a:t>
                </a:r>
                <a:r>
                  <a:rPr lang="it-IT" sz="2200" b="1" dirty="0">
                    <a:solidFill>
                      <a:schemeClr val="tx1"/>
                    </a:solidFill>
                  </a:rPr>
                  <a:t> </a:t>
                </a:r>
              </a:p>
              <a:p>
                <a:pPr marL="0" indent="0" algn="just">
                  <a:buNone/>
                </a:pPr>
                <a:r>
                  <a:rPr lang="it-IT" sz="2200" dirty="0">
                    <a:solidFill>
                      <a:schemeClr val="tx1"/>
                    </a:solidFill>
                  </a:rPr>
                  <a:t>La prima osservazione è che dato un grafo orientato </a:t>
                </a:r>
                <a14:m>
                  <m:oMath xmlns:m="http://schemas.openxmlformats.org/officeDocument/2006/math">
                    <m:r>
                      <a:rPr lang="it-IT" sz="2200" b="1" i="1" smtClean="0">
                        <a:solidFill>
                          <a:schemeClr val="tx1"/>
                        </a:solidFill>
                        <a:latin typeface="Cambria Math" panose="02040503050406030204" pitchFamily="18" charset="0"/>
                      </a:rPr>
                      <m:t>𝑫</m:t>
                    </m:r>
                  </m:oMath>
                </a14:m>
                <a:r>
                  <a:rPr lang="it-IT" sz="2200" dirty="0">
                    <a:solidFill>
                      <a:schemeClr val="tx1"/>
                    </a:solidFill>
                  </a:rPr>
                  <a:t>, se non teniamo conto dell’orientazione, ciò che otteniamo è un sottografo di </a:t>
                </a:r>
                <a14:m>
                  <m:oMath xmlns:m="http://schemas.openxmlformats.org/officeDocument/2006/math">
                    <m:r>
                      <a:rPr lang="it-IT" sz="2200" b="1" i="1" smtClean="0">
                        <a:solidFill>
                          <a:schemeClr val="tx1"/>
                        </a:solidFill>
                        <a:latin typeface="Cambria Math" panose="02040503050406030204" pitchFamily="18" charset="0"/>
                      </a:rPr>
                      <m:t>𝑫</m:t>
                    </m:r>
                  </m:oMath>
                </a14:m>
                <a:r>
                  <a:rPr lang="it-IT" sz="2200" dirty="0">
                    <a:solidFill>
                      <a:schemeClr val="tx1"/>
                    </a:solidFill>
                  </a:rPr>
                  <a:t>. Quindi dato un grafo </a:t>
                </a:r>
                <a14:m>
                  <m:oMath xmlns:m="http://schemas.openxmlformats.org/officeDocument/2006/math">
                    <m:r>
                      <a:rPr lang="it-IT" sz="2200" b="1" i="1" smtClean="0">
                        <a:solidFill>
                          <a:schemeClr val="tx1"/>
                        </a:solidFill>
                        <a:latin typeface="Cambria Math" panose="02040503050406030204" pitchFamily="18" charset="0"/>
                      </a:rPr>
                      <m:t>𝑮</m:t>
                    </m:r>
                  </m:oMath>
                </a14:m>
                <a:r>
                  <a:rPr lang="it-IT" sz="2200" dirty="0">
                    <a:solidFill>
                      <a:schemeClr val="tx1"/>
                    </a:solidFill>
                  </a:rPr>
                  <a:t>, esistono diversi grafi orientati che hanno </a:t>
                </a:r>
                <a14:m>
                  <m:oMath xmlns:m="http://schemas.openxmlformats.org/officeDocument/2006/math">
                    <m:r>
                      <a:rPr lang="it-IT" sz="2200" b="1" i="1" smtClean="0">
                        <a:solidFill>
                          <a:schemeClr val="tx1"/>
                        </a:solidFill>
                        <a:latin typeface="Cambria Math" panose="02040503050406030204" pitchFamily="18" charset="0"/>
                      </a:rPr>
                      <m:t>𝑮</m:t>
                    </m:r>
                  </m:oMath>
                </a14:m>
                <a:r>
                  <a:rPr lang="it-IT" sz="2200" dirty="0">
                    <a:solidFill>
                      <a:schemeClr val="tx1"/>
                    </a:solidFill>
                  </a:rPr>
                  <a:t> come grafo sottostante. Ad esempio ogni grafo incontrato a lezione possiamo munirlo di un’orientazione in modo tale che il grafo sottostante sia </a:t>
                </a:r>
                <a14:m>
                  <m:oMath xmlns:m="http://schemas.openxmlformats.org/officeDocument/2006/math">
                    <m:r>
                      <a:rPr lang="it-IT" sz="2200" b="1" i="1" smtClean="0">
                        <a:solidFill>
                          <a:schemeClr val="tx1"/>
                        </a:solidFill>
                        <a:latin typeface="Cambria Math" panose="02040503050406030204" pitchFamily="18" charset="0"/>
                      </a:rPr>
                      <m:t>𝑮</m:t>
                    </m:r>
                  </m:oMath>
                </a14:m>
                <a:r>
                  <a:rPr lang="it-IT" sz="2200" dirty="0">
                    <a:solidFill>
                      <a:schemeClr val="tx1"/>
                    </a:solidFill>
                  </a:rPr>
                  <a:t>.</a:t>
                </a:r>
              </a:p>
            </p:txBody>
          </p:sp>
        </mc:Choice>
        <mc:Fallback xmlns="">
          <p:sp>
            <p:nvSpPr>
              <p:cNvPr id="3" name="Segnaposto contenuto 2">
                <a:extLst>
                  <a:ext uri="{FF2B5EF4-FFF2-40B4-BE49-F238E27FC236}">
                    <a16:creationId xmlns:a16="http://schemas.microsoft.com/office/drawing/2014/main" id="{FC21C6A6-E19C-4300-AC50-297051C6E0D0}"/>
                  </a:ext>
                </a:extLst>
              </p:cNvPr>
              <p:cNvSpPr>
                <a:spLocks noGrp="1" noRot="1" noChangeAspect="1" noMove="1" noResize="1" noEditPoints="1" noAdjustHandles="1" noChangeArrowheads="1" noChangeShapeType="1" noTextEdit="1"/>
              </p:cNvSpPr>
              <p:nvPr>
                <p:ph idx="1"/>
              </p:nvPr>
            </p:nvSpPr>
            <p:spPr>
              <a:xfrm>
                <a:off x="496584" y="2419676"/>
                <a:ext cx="11198832" cy="4438324"/>
              </a:xfrm>
              <a:blipFill>
                <a:blip r:embed="rId2"/>
                <a:stretch>
                  <a:fillRect l="-707" t="-1786" r="-544"/>
                </a:stretch>
              </a:blipFill>
            </p:spPr>
            <p:txBody>
              <a:bodyPr/>
              <a:lstStyle/>
              <a:p>
                <a:r>
                  <a:rPr lang="it-IT">
                    <a:noFill/>
                  </a:rPr>
                  <a:t> </a:t>
                </a:r>
              </a:p>
            </p:txBody>
          </p:sp>
        </mc:Fallback>
      </mc:AlternateContent>
    </p:spTree>
    <p:extLst>
      <p:ext uri="{BB962C8B-B14F-4D97-AF65-F5344CB8AC3E}">
        <p14:creationId xmlns:p14="http://schemas.microsoft.com/office/powerpoint/2010/main" val="1485172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a:extLst>
              <a:ext uri="{FF2B5EF4-FFF2-40B4-BE49-F238E27FC236}">
                <a16:creationId xmlns:a16="http://schemas.microsoft.com/office/drawing/2014/main" id="{DD0F858E-D040-40E9-8CD7-4DDA0DA62321}"/>
              </a:ext>
            </a:extLst>
          </p:cNvPr>
          <p:cNvSpPr/>
          <p:nvPr/>
        </p:nvSpPr>
        <p:spPr>
          <a:xfrm rot="3271564">
            <a:off x="1740915" y="3895306"/>
            <a:ext cx="1614209" cy="1272029"/>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2" name="Titolo 1">
            <a:extLst>
              <a:ext uri="{FF2B5EF4-FFF2-40B4-BE49-F238E27FC236}">
                <a16:creationId xmlns:a16="http://schemas.microsoft.com/office/drawing/2014/main" id="{23DC6A7D-C608-4264-8E53-0FA516847737}"/>
              </a:ext>
            </a:extLst>
          </p:cNvPr>
          <p:cNvSpPr>
            <a:spLocks noGrp="1"/>
          </p:cNvSpPr>
          <p:nvPr>
            <p:ph type="title"/>
          </p:nvPr>
        </p:nvSpPr>
        <p:spPr>
          <a:xfrm>
            <a:off x="838200" y="823199"/>
            <a:ext cx="10515600" cy="1113719"/>
          </a:xfrm>
        </p:spPr>
        <p:txBody>
          <a:bodyPr>
            <a:scene3d>
              <a:camera prst="orthographicFront"/>
              <a:lightRig rig="flood" dir="t"/>
            </a:scene3d>
            <a:sp3d extrusionH="57150" prstMaterial="dkEdge">
              <a:bevelT w="82550" h="38100" prst="coolSlant"/>
              <a:bevelB w="38100" h="38100" prst="relaxedInset"/>
            </a:sp3d>
          </a:bodyPr>
          <a:lstStyle/>
          <a:p>
            <a:pPr algn="ctr"/>
            <a:r>
              <a:rPr lang="it-IT" sz="5400" b="1" dirty="0">
                <a:solidFill>
                  <a:schemeClr val="bg1"/>
                </a:solidFill>
                <a:latin typeface="Abadi Extra Light" panose="020B0204020104020204" pitchFamily="34" charset="0"/>
              </a:rPr>
              <a:t>Esempio di grafo orientato</a:t>
            </a:r>
          </a:p>
        </p:txBody>
      </p:sp>
      <p:pic>
        <p:nvPicPr>
          <p:cNvPr id="7" name="Immagine 6">
            <a:extLst>
              <a:ext uri="{FF2B5EF4-FFF2-40B4-BE49-F238E27FC236}">
                <a16:creationId xmlns:a16="http://schemas.microsoft.com/office/drawing/2014/main" id="{DCF489EB-FDA3-4FBF-AF7C-313FE9CB476F}"/>
              </a:ext>
            </a:extLst>
          </p:cNvPr>
          <p:cNvPicPr>
            <a:picLocks noChangeAspect="1"/>
          </p:cNvPicPr>
          <p:nvPr/>
        </p:nvPicPr>
        <p:blipFill>
          <a:blip r:embed="rId2"/>
          <a:stretch>
            <a:fillRect/>
          </a:stretch>
        </p:blipFill>
        <p:spPr>
          <a:xfrm>
            <a:off x="3439871" y="4725292"/>
            <a:ext cx="188992" cy="182896"/>
          </a:xfrm>
          <a:prstGeom prst="rect">
            <a:avLst/>
          </a:prstGeom>
        </p:spPr>
      </p:pic>
      <p:pic>
        <p:nvPicPr>
          <p:cNvPr id="10" name="Immagine 9">
            <a:extLst>
              <a:ext uri="{FF2B5EF4-FFF2-40B4-BE49-F238E27FC236}">
                <a16:creationId xmlns:a16="http://schemas.microsoft.com/office/drawing/2014/main" id="{2F14CC1B-BA0E-482B-92E4-A6408E9488C5}"/>
              </a:ext>
            </a:extLst>
          </p:cNvPr>
          <p:cNvPicPr>
            <a:picLocks noChangeAspect="1"/>
          </p:cNvPicPr>
          <p:nvPr/>
        </p:nvPicPr>
        <p:blipFill>
          <a:blip r:embed="rId2"/>
          <a:stretch>
            <a:fillRect/>
          </a:stretch>
        </p:blipFill>
        <p:spPr>
          <a:xfrm>
            <a:off x="2505183" y="3429000"/>
            <a:ext cx="188992" cy="182896"/>
          </a:xfrm>
          <a:prstGeom prst="rect">
            <a:avLst/>
          </a:prstGeom>
        </p:spPr>
      </p:pic>
      <p:sp>
        <p:nvSpPr>
          <p:cNvPr id="31" name="Triangolo rettangolo 30">
            <a:extLst>
              <a:ext uri="{FF2B5EF4-FFF2-40B4-BE49-F238E27FC236}">
                <a16:creationId xmlns:a16="http://schemas.microsoft.com/office/drawing/2014/main" id="{294AD4F0-72E6-4D22-8DDF-C6B5F2CDF658}"/>
              </a:ext>
            </a:extLst>
          </p:cNvPr>
          <p:cNvSpPr/>
          <p:nvPr/>
        </p:nvSpPr>
        <p:spPr>
          <a:xfrm>
            <a:off x="1561672" y="4243150"/>
            <a:ext cx="943511" cy="1330077"/>
          </a:xfrm>
          <a:prstGeom prst="rtTriangle">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pic>
        <p:nvPicPr>
          <p:cNvPr id="8" name="Immagine 7">
            <a:extLst>
              <a:ext uri="{FF2B5EF4-FFF2-40B4-BE49-F238E27FC236}">
                <a16:creationId xmlns:a16="http://schemas.microsoft.com/office/drawing/2014/main" id="{CD3FD2BA-F711-4345-BA35-B1677C51EC53}"/>
              </a:ext>
            </a:extLst>
          </p:cNvPr>
          <p:cNvPicPr>
            <a:picLocks noChangeAspect="1"/>
          </p:cNvPicPr>
          <p:nvPr/>
        </p:nvPicPr>
        <p:blipFill>
          <a:blip r:embed="rId2"/>
          <a:stretch>
            <a:fillRect/>
          </a:stretch>
        </p:blipFill>
        <p:spPr>
          <a:xfrm>
            <a:off x="1467176" y="5450742"/>
            <a:ext cx="188992" cy="182896"/>
          </a:xfrm>
          <a:prstGeom prst="rect">
            <a:avLst/>
          </a:prstGeom>
        </p:spPr>
      </p:pic>
      <p:pic>
        <p:nvPicPr>
          <p:cNvPr id="9" name="Immagine 8">
            <a:extLst>
              <a:ext uri="{FF2B5EF4-FFF2-40B4-BE49-F238E27FC236}">
                <a16:creationId xmlns:a16="http://schemas.microsoft.com/office/drawing/2014/main" id="{13891B7C-859A-411B-977E-A9BFBE1248B3}"/>
              </a:ext>
            </a:extLst>
          </p:cNvPr>
          <p:cNvPicPr>
            <a:picLocks noChangeAspect="1"/>
          </p:cNvPicPr>
          <p:nvPr/>
        </p:nvPicPr>
        <p:blipFill>
          <a:blip r:embed="rId2"/>
          <a:stretch>
            <a:fillRect/>
          </a:stretch>
        </p:blipFill>
        <p:spPr>
          <a:xfrm>
            <a:off x="2410687" y="5450742"/>
            <a:ext cx="188992" cy="182896"/>
          </a:xfrm>
          <a:prstGeom prst="rect">
            <a:avLst/>
          </a:prstGeom>
        </p:spPr>
      </p:pic>
      <p:cxnSp>
        <p:nvCxnSpPr>
          <p:cNvPr id="34" name="Connettore 2 33">
            <a:extLst>
              <a:ext uri="{FF2B5EF4-FFF2-40B4-BE49-F238E27FC236}">
                <a16:creationId xmlns:a16="http://schemas.microsoft.com/office/drawing/2014/main" id="{1941AAC3-100A-41B3-AA09-1517E14F9842}"/>
              </a:ext>
            </a:extLst>
          </p:cNvPr>
          <p:cNvCxnSpPr>
            <a:cxnSpLocks/>
            <a:endCxn id="32" idx="1"/>
          </p:cNvCxnSpPr>
          <p:nvPr/>
        </p:nvCxnSpPr>
        <p:spPr>
          <a:xfrm flipV="1">
            <a:off x="1954924" y="3874031"/>
            <a:ext cx="124706" cy="83362"/>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39" name="Connettore 2 38">
            <a:extLst>
              <a:ext uri="{FF2B5EF4-FFF2-40B4-BE49-F238E27FC236}">
                <a16:creationId xmlns:a16="http://schemas.microsoft.com/office/drawing/2014/main" id="{44077DF0-7311-4D3D-B8A0-8169A6CFC1C6}"/>
              </a:ext>
            </a:extLst>
          </p:cNvPr>
          <p:cNvCxnSpPr>
            <a:cxnSpLocks/>
            <a:endCxn id="32" idx="0"/>
          </p:cNvCxnSpPr>
          <p:nvPr/>
        </p:nvCxnSpPr>
        <p:spPr>
          <a:xfrm>
            <a:off x="2984938" y="4037946"/>
            <a:ext cx="81039" cy="124275"/>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7" name="Connettore 2 46">
            <a:extLst>
              <a:ext uri="{FF2B5EF4-FFF2-40B4-BE49-F238E27FC236}">
                <a16:creationId xmlns:a16="http://schemas.microsoft.com/office/drawing/2014/main" id="{98B63EA1-B12C-4F24-AE75-8ABB2721F513}"/>
              </a:ext>
            </a:extLst>
          </p:cNvPr>
          <p:cNvCxnSpPr>
            <a:cxnSpLocks/>
          </p:cNvCxnSpPr>
          <p:nvPr/>
        </p:nvCxnSpPr>
        <p:spPr>
          <a:xfrm>
            <a:off x="1933903" y="4767190"/>
            <a:ext cx="81039" cy="124275"/>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8" name="Connettore 2 47">
            <a:extLst>
              <a:ext uri="{FF2B5EF4-FFF2-40B4-BE49-F238E27FC236}">
                <a16:creationId xmlns:a16="http://schemas.microsoft.com/office/drawing/2014/main" id="{37CB6395-B214-4916-A026-4C07F146A1AA}"/>
              </a:ext>
            </a:extLst>
          </p:cNvPr>
          <p:cNvCxnSpPr>
            <a:cxnSpLocks/>
          </p:cNvCxnSpPr>
          <p:nvPr/>
        </p:nvCxnSpPr>
        <p:spPr>
          <a:xfrm flipH="1">
            <a:off x="2984939" y="5097517"/>
            <a:ext cx="168164" cy="86784"/>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2" name="Connettore 2 51">
            <a:extLst>
              <a:ext uri="{FF2B5EF4-FFF2-40B4-BE49-F238E27FC236}">
                <a16:creationId xmlns:a16="http://schemas.microsoft.com/office/drawing/2014/main" id="{686226E0-D81F-4960-A002-1ABDB62562DA}"/>
              </a:ext>
            </a:extLst>
          </p:cNvPr>
          <p:cNvCxnSpPr>
            <a:cxnSpLocks/>
          </p:cNvCxnSpPr>
          <p:nvPr/>
        </p:nvCxnSpPr>
        <p:spPr>
          <a:xfrm>
            <a:off x="2984938" y="4053463"/>
            <a:ext cx="81039" cy="124275"/>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3" name="Connettore 2 52">
            <a:extLst>
              <a:ext uri="{FF2B5EF4-FFF2-40B4-BE49-F238E27FC236}">
                <a16:creationId xmlns:a16="http://schemas.microsoft.com/office/drawing/2014/main" id="{1A34DACD-7A44-48E2-906B-83FF9E9EC07E}"/>
              </a:ext>
            </a:extLst>
          </p:cNvPr>
          <p:cNvCxnSpPr>
            <a:cxnSpLocks/>
          </p:cNvCxnSpPr>
          <p:nvPr/>
        </p:nvCxnSpPr>
        <p:spPr>
          <a:xfrm>
            <a:off x="1561672" y="4891465"/>
            <a:ext cx="0" cy="159203"/>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6" name="Connettore 2 55">
            <a:extLst>
              <a:ext uri="{FF2B5EF4-FFF2-40B4-BE49-F238E27FC236}">
                <a16:creationId xmlns:a16="http://schemas.microsoft.com/office/drawing/2014/main" id="{DED5FEE4-3C4E-4B6A-A9F6-88F795303EC2}"/>
              </a:ext>
            </a:extLst>
          </p:cNvPr>
          <p:cNvCxnSpPr>
            <a:cxnSpLocks/>
          </p:cNvCxnSpPr>
          <p:nvPr/>
        </p:nvCxnSpPr>
        <p:spPr>
          <a:xfrm>
            <a:off x="1954924" y="5573227"/>
            <a:ext cx="141057" cy="0"/>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58" name="CasellaDiTesto 57">
            <a:extLst>
              <a:ext uri="{FF2B5EF4-FFF2-40B4-BE49-F238E27FC236}">
                <a16:creationId xmlns:a16="http://schemas.microsoft.com/office/drawing/2014/main" id="{B16482FD-317E-477D-AF3F-40F187D3E1F9}"/>
              </a:ext>
            </a:extLst>
          </p:cNvPr>
          <p:cNvSpPr txBox="1"/>
          <p:nvPr/>
        </p:nvSpPr>
        <p:spPr>
          <a:xfrm>
            <a:off x="1402857" y="3584274"/>
            <a:ext cx="300596" cy="584775"/>
          </a:xfrm>
          <a:prstGeom prst="rect">
            <a:avLst/>
          </a:prstGeom>
          <a:noFill/>
        </p:spPr>
        <p:txBody>
          <a:bodyPr wrap="square" rtlCol="0">
            <a:spAutoFit/>
          </a:bodyPr>
          <a:lstStyle/>
          <a:p>
            <a:pPr algn="ctr"/>
            <a:r>
              <a:rPr lang="it-IT" sz="3200" b="1" dirty="0">
                <a:latin typeface="Bembo" panose="020B0604020202020204" pitchFamily="18" charset="0"/>
              </a:rPr>
              <a:t>u</a:t>
            </a:r>
          </a:p>
        </p:txBody>
      </p:sp>
      <p:sp>
        <p:nvSpPr>
          <p:cNvPr id="59" name="CasellaDiTesto 58">
            <a:extLst>
              <a:ext uri="{FF2B5EF4-FFF2-40B4-BE49-F238E27FC236}">
                <a16:creationId xmlns:a16="http://schemas.microsoft.com/office/drawing/2014/main" id="{13E80E1F-3017-4C0B-8B91-CC6A2DD4BD60}"/>
              </a:ext>
            </a:extLst>
          </p:cNvPr>
          <p:cNvSpPr txBox="1"/>
          <p:nvPr/>
        </p:nvSpPr>
        <p:spPr>
          <a:xfrm>
            <a:off x="2449381" y="2873801"/>
            <a:ext cx="300596" cy="584775"/>
          </a:xfrm>
          <a:prstGeom prst="rect">
            <a:avLst/>
          </a:prstGeom>
          <a:noFill/>
        </p:spPr>
        <p:txBody>
          <a:bodyPr wrap="square" rtlCol="0">
            <a:spAutoFit/>
          </a:bodyPr>
          <a:lstStyle/>
          <a:p>
            <a:pPr algn="ctr"/>
            <a:r>
              <a:rPr lang="it-IT" sz="3200" b="1" dirty="0">
                <a:latin typeface="Bembo" panose="02020502050201020203" pitchFamily="18" charset="0"/>
              </a:rPr>
              <a:t>v</a:t>
            </a:r>
          </a:p>
        </p:txBody>
      </p:sp>
      <p:sp>
        <p:nvSpPr>
          <p:cNvPr id="60" name="CasellaDiTesto 59">
            <a:extLst>
              <a:ext uri="{FF2B5EF4-FFF2-40B4-BE49-F238E27FC236}">
                <a16:creationId xmlns:a16="http://schemas.microsoft.com/office/drawing/2014/main" id="{1E794331-6717-4C33-803C-5727EFC8C8E2}"/>
              </a:ext>
            </a:extLst>
          </p:cNvPr>
          <p:cNvSpPr txBox="1"/>
          <p:nvPr/>
        </p:nvSpPr>
        <p:spPr>
          <a:xfrm>
            <a:off x="3574699" y="4678678"/>
            <a:ext cx="300596" cy="584775"/>
          </a:xfrm>
          <a:prstGeom prst="rect">
            <a:avLst/>
          </a:prstGeom>
          <a:noFill/>
        </p:spPr>
        <p:txBody>
          <a:bodyPr wrap="square" rtlCol="0">
            <a:spAutoFit/>
          </a:bodyPr>
          <a:lstStyle/>
          <a:p>
            <a:pPr algn="ctr"/>
            <a:r>
              <a:rPr lang="it-IT" sz="3200" b="1" dirty="0">
                <a:latin typeface="Bembo" panose="02020502050201020203" pitchFamily="18" charset="0"/>
              </a:rPr>
              <a:t>w</a:t>
            </a:r>
          </a:p>
        </p:txBody>
      </p:sp>
      <p:sp>
        <p:nvSpPr>
          <p:cNvPr id="61" name="CasellaDiTesto 60">
            <a:extLst>
              <a:ext uri="{FF2B5EF4-FFF2-40B4-BE49-F238E27FC236}">
                <a16:creationId xmlns:a16="http://schemas.microsoft.com/office/drawing/2014/main" id="{0DB85F1A-F660-47A1-A6E4-FE5847914F90}"/>
              </a:ext>
            </a:extLst>
          </p:cNvPr>
          <p:cNvSpPr txBox="1"/>
          <p:nvPr/>
        </p:nvSpPr>
        <p:spPr>
          <a:xfrm>
            <a:off x="2469548" y="5451178"/>
            <a:ext cx="300596" cy="584775"/>
          </a:xfrm>
          <a:prstGeom prst="rect">
            <a:avLst/>
          </a:prstGeom>
          <a:noFill/>
        </p:spPr>
        <p:txBody>
          <a:bodyPr wrap="square" rtlCol="0">
            <a:spAutoFit/>
          </a:bodyPr>
          <a:lstStyle/>
          <a:p>
            <a:pPr algn="ctr"/>
            <a:r>
              <a:rPr lang="it-IT" sz="3200" b="1" dirty="0">
                <a:latin typeface="Bembo" panose="02020502050201020203" pitchFamily="18" charset="0"/>
              </a:rPr>
              <a:t>z</a:t>
            </a:r>
          </a:p>
        </p:txBody>
      </p:sp>
      <p:sp>
        <p:nvSpPr>
          <p:cNvPr id="62" name="CasellaDiTesto 61">
            <a:extLst>
              <a:ext uri="{FF2B5EF4-FFF2-40B4-BE49-F238E27FC236}">
                <a16:creationId xmlns:a16="http://schemas.microsoft.com/office/drawing/2014/main" id="{FDCD85F9-F645-4B9C-AAE2-12928F0B79B9}"/>
              </a:ext>
            </a:extLst>
          </p:cNvPr>
          <p:cNvSpPr txBox="1"/>
          <p:nvPr/>
        </p:nvSpPr>
        <p:spPr>
          <a:xfrm>
            <a:off x="1402857" y="5451179"/>
            <a:ext cx="300596" cy="584775"/>
          </a:xfrm>
          <a:prstGeom prst="rect">
            <a:avLst/>
          </a:prstGeom>
          <a:noFill/>
        </p:spPr>
        <p:txBody>
          <a:bodyPr wrap="square" rtlCol="0">
            <a:spAutoFit/>
          </a:bodyPr>
          <a:lstStyle/>
          <a:p>
            <a:pPr algn="ctr"/>
            <a:r>
              <a:rPr lang="it-IT" sz="3200" b="1" dirty="0">
                <a:latin typeface="Bembo" panose="02020502050201020203" pitchFamily="18" charset="0"/>
              </a:rPr>
              <a:t>x</a:t>
            </a:r>
          </a:p>
        </p:txBody>
      </p:sp>
      <mc:AlternateContent xmlns:mc="http://schemas.openxmlformats.org/markup-compatibility/2006" xmlns:a14="http://schemas.microsoft.com/office/drawing/2010/main">
        <mc:Choice Requires="a14">
          <p:sp>
            <p:nvSpPr>
              <p:cNvPr id="63" name="CasellaDiTesto 62">
                <a:extLst>
                  <a:ext uri="{FF2B5EF4-FFF2-40B4-BE49-F238E27FC236}">
                    <a16:creationId xmlns:a16="http://schemas.microsoft.com/office/drawing/2014/main" id="{F53503BF-DC1D-423E-8758-9A6C17183B58}"/>
                  </a:ext>
                </a:extLst>
              </p:cNvPr>
              <p:cNvSpPr txBox="1"/>
              <p:nvPr/>
            </p:nvSpPr>
            <p:spPr>
              <a:xfrm>
                <a:off x="4031462" y="3026264"/>
                <a:ext cx="7859108" cy="4708981"/>
              </a:xfrm>
              <a:prstGeom prst="rect">
                <a:avLst/>
              </a:prstGeom>
              <a:noFill/>
            </p:spPr>
            <p:txBody>
              <a:bodyPr wrap="square" rtlCol="0">
                <a:spAutoFit/>
              </a:bodyPr>
              <a:lstStyle/>
              <a:p>
                <a:r>
                  <a:rPr lang="it-IT" sz="2400" dirty="0"/>
                  <a:t>Usando le notazioni appena introdotte, scriveremo:</a:t>
                </a:r>
              </a:p>
              <a:p>
                <a:endParaRPr lang="it-IT" sz="2400" dirty="0"/>
              </a:p>
              <a:p>
                <a:endParaRPr lang="it-IT" sz="2400" b="1" dirty="0"/>
              </a:p>
              <a:p>
                <a:r>
                  <a:rPr lang="it-IT" sz="2400" b="1" dirty="0"/>
                  <a:t>          </a:t>
                </a:r>
                <a14:m>
                  <m:oMath xmlns:m="http://schemas.openxmlformats.org/officeDocument/2006/math">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𝝍</m:t>
                        </m:r>
                      </m:e>
                      <m:sub>
                        <m:r>
                          <a:rPr lang="it-IT" sz="2400" b="1" i="1" smtClean="0">
                            <a:latin typeface="Cambria Math" panose="02040503050406030204" pitchFamily="18" charset="0"/>
                          </a:rPr>
                          <m:t>𝑫</m:t>
                        </m:r>
                      </m:sub>
                    </m:sSub>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𝒆</m:t>
                        </m:r>
                      </m:e>
                    </m:d>
                    <m:r>
                      <a:rPr lang="it-IT" sz="2400" b="1" i="1" smtClean="0">
                        <a:latin typeface="Cambria Math" panose="02040503050406030204" pitchFamily="18" charset="0"/>
                      </a:rPr>
                      <m:t>=</m:t>
                    </m:r>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𝒖</m:t>
                        </m:r>
                        <m:r>
                          <a:rPr lang="it-IT" sz="2400" b="1" i="1" smtClean="0">
                            <a:latin typeface="Cambria Math" panose="02040503050406030204" pitchFamily="18" charset="0"/>
                          </a:rPr>
                          <m:t>,</m:t>
                        </m:r>
                        <m:r>
                          <a:rPr lang="it-IT" sz="2400" b="1" i="1" smtClean="0">
                            <a:latin typeface="Cambria Math" panose="02040503050406030204" pitchFamily="18" charset="0"/>
                          </a:rPr>
                          <m:t>𝒗</m:t>
                        </m:r>
                      </m:e>
                    </m:d>
                  </m:oMath>
                </a14:m>
                <a:r>
                  <a:rPr lang="it-IT" sz="2400" b="1" dirty="0"/>
                  <a:t>                       </a:t>
                </a:r>
                <a14:m>
                  <m:oMath xmlns:m="http://schemas.openxmlformats.org/officeDocument/2006/math">
                    <m:sSub>
                      <m:sSubPr>
                        <m:ctrlPr>
                          <a:rPr lang="it-IT" sz="2400" b="1" i="1">
                            <a:latin typeface="Cambria Math" panose="02040503050406030204" pitchFamily="18" charset="0"/>
                          </a:rPr>
                        </m:ctrlPr>
                      </m:sSubPr>
                      <m:e>
                        <m:r>
                          <a:rPr lang="it-IT" sz="2400" b="1" i="1" smtClean="0">
                            <a:latin typeface="Cambria Math" panose="02040503050406030204" pitchFamily="18" charset="0"/>
                          </a:rPr>
                          <m:t>𝝍</m:t>
                        </m:r>
                      </m:e>
                      <m:sub>
                        <m:r>
                          <a:rPr lang="it-IT" sz="2400" b="1" i="1" smtClean="0">
                            <a:latin typeface="Cambria Math" panose="02040503050406030204" pitchFamily="18" charset="0"/>
                          </a:rPr>
                          <m:t>𝑫</m:t>
                        </m:r>
                      </m:sub>
                    </m:sSub>
                    <m:d>
                      <m:dPr>
                        <m:ctrlPr>
                          <a:rPr lang="it-IT" sz="2400" b="1" i="1">
                            <a:latin typeface="Cambria Math" panose="02040503050406030204" pitchFamily="18" charset="0"/>
                          </a:rPr>
                        </m:ctrlPr>
                      </m:dPr>
                      <m:e>
                        <m:r>
                          <a:rPr lang="it-IT" sz="2400" b="1" i="1" smtClean="0">
                            <a:latin typeface="Cambria Math" panose="02040503050406030204" pitchFamily="18" charset="0"/>
                          </a:rPr>
                          <m:t>𝒓</m:t>
                        </m:r>
                      </m:e>
                    </m:d>
                    <m:r>
                      <a:rPr lang="it-IT" sz="2400" b="1" i="1" smtClean="0">
                        <a:latin typeface="Cambria Math" panose="02040503050406030204" pitchFamily="18" charset="0"/>
                      </a:rPr>
                      <m:t>=</m:t>
                    </m:r>
                    <m:d>
                      <m:dPr>
                        <m:ctrlPr>
                          <a:rPr lang="it-IT" sz="2400" b="1" i="1">
                            <a:latin typeface="Cambria Math" panose="02040503050406030204" pitchFamily="18" charset="0"/>
                          </a:rPr>
                        </m:ctrlPr>
                      </m:dPr>
                      <m:e>
                        <m:r>
                          <a:rPr lang="it-IT" sz="2400" b="1" i="1" smtClean="0">
                            <a:latin typeface="Cambria Math" panose="02040503050406030204" pitchFamily="18" charset="0"/>
                          </a:rPr>
                          <m:t>𝒖</m:t>
                        </m:r>
                        <m:r>
                          <a:rPr lang="it-IT" sz="2400" b="1" i="1" smtClean="0">
                            <a:latin typeface="Cambria Math" panose="02040503050406030204" pitchFamily="18" charset="0"/>
                          </a:rPr>
                          <m:t>,</m:t>
                        </m:r>
                        <m:r>
                          <a:rPr lang="it-IT" sz="2400" b="1" i="1" smtClean="0">
                            <a:latin typeface="Cambria Math" panose="02040503050406030204" pitchFamily="18" charset="0"/>
                          </a:rPr>
                          <m:t>𝒛</m:t>
                        </m:r>
                      </m:e>
                    </m:d>
                  </m:oMath>
                </a14:m>
                <a:endParaRPr lang="it-IT" sz="2400" b="1" dirty="0"/>
              </a:p>
              <a:p>
                <a:endParaRPr lang="it-IT" sz="2400" b="1" dirty="0"/>
              </a:p>
              <a:p>
                <a:r>
                  <a:rPr lang="it-IT" sz="2400" b="1" dirty="0"/>
                  <a:t>          </a:t>
                </a:r>
                <a14:m>
                  <m:oMath xmlns:m="http://schemas.openxmlformats.org/officeDocument/2006/math">
                    <m:sSub>
                      <m:sSubPr>
                        <m:ctrlPr>
                          <a:rPr lang="it-IT" sz="2400" b="1" i="1">
                            <a:latin typeface="Cambria Math" panose="02040503050406030204" pitchFamily="18" charset="0"/>
                          </a:rPr>
                        </m:ctrlPr>
                      </m:sSubPr>
                      <m:e>
                        <m:r>
                          <a:rPr lang="it-IT" sz="2400" b="1" i="1" smtClean="0">
                            <a:latin typeface="Cambria Math" panose="02040503050406030204" pitchFamily="18" charset="0"/>
                          </a:rPr>
                          <m:t>𝝍</m:t>
                        </m:r>
                      </m:e>
                      <m:sub>
                        <m:r>
                          <a:rPr lang="it-IT" sz="2400" b="1" i="1" smtClean="0">
                            <a:latin typeface="Cambria Math" panose="02040503050406030204" pitchFamily="18" charset="0"/>
                          </a:rPr>
                          <m:t>𝑫</m:t>
                        </m:r>
                      </m:sub>
                    </m:sSub>
                    <m:d>
                      <m:dPr>
                        <m:ctrlPr>
                          <a:rPr lang="it-IT" sz="2400" b="1" i="1">
                            <a:latin typeface="Cambria Math" panose="02040503050406030204" pitchFamily="18" charset="0"/>
                          </a:rPr>
                        </m:ctrlPr>
                      </m:dPr>
                      <m:e>
                        <m:r>
                          <a:rPr lang="it-IT" sz="2400" b="1" i="1" smtClean="0">
                            <a:latin typeface="Cambria Math" panose="02040503050406030204" pitchFamily="18" charset="0"/>
                          </a:rPr>
                          <m:t>𝒈</m:t>
                        </m:r>
                      </m:e>
                    </m:d>
                    <m:r>
                      <a:rPr lang="it-IT" sz="2400" b="1" i="1" smtClean="0">
                        <a:latin typeface="Cambria Math" panose="02040503050406030204" pitchFamily="18" charset="0"/>
                      </a:rPr>
                      <m:t>=</m:t>
                    </m:r>
                    <m:d>
                      <m:dPr>
                        <m:ctrlPr>
                          <a:rPr lang="it-IT" sz="2400" b="1" i="1">
                            <a:latin typeface="Cambria Math" panose="02040503050406030204" pitchFamily="18" charset="0"/>
                          </a:rPr>
                        </m:ctrlPr>
                      </m:dPr>
                      <m:e>
                        <m:r>
                          <a:rPr lang="it-IT" sz="2400" b="1" i="1" smtClean="0">
                            <a:latin typeface="Cambria Math" panose="02040503050406030204" pitchFamily="18" charset="0"/>
                          </a:rPr>
                          <m:t>𝒗</m:t>
                        </m:r>
                        <m:r>
                          <a:rPr lang="it-IT" sz="2400" b="1" i="1" smtClean="0">
                            <a:latin typeface="Cambria Math" panose="02040503050406030204" pitchFamily="18" charset="0"/>
                          </a:rPr>
                          <m:t>,</m:t>
                        </m:r>
                        <m:r>
                          <a:rPr lang="it-IT" sz="2400" b="1" i="1" smtClean="0">
                            <a:latin typeface="Cambria Math" panose="02040503050406030204" pitchFamily="18" charset="0"/>
                          </a:rPr>
                          <m:t>𝒘</m:t>
                        </m:r>
                      </m:e>
                    </m:d>
                  </m:oMath>
                </a14:m>
                <a:r>
                  <a:rPr lang="it-IT" sz="2400" b="1" dirty="0"/>
                  <a:t>                      </a:t>
                </a:r>
                <a14:m>
                  <m:oMath xmlns:m="http://schemas.openxmlformats.org/officeDocument/2006/math">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𝝍</m:t>
                        </m:r>
                      </m:e>
                      <m:sub>
                        <m:r>
                          <a:rPr lang="it-IT" sz="2400" b="1" i="1" smtClean="0">
                            <a:latin typeface="Cambria Math" panose="02040503050406030204" pitchFamily="18" charset="0"/>
                          </a:rPr>
                          <m:t>𝑫</m:t>
                        </m:r>
                      </m:sub>
                    </m:sSub>
                    <m:d>
                      <m:dPr>
                        <m:ctrlPr>
                          <a:rPr lang="it-IT" sz="2400" b="1" i="1">
                            <a:latin typeface="Cambria Math" panose="02040503050406030204" pitchFamily="18" charset="0"/>
                          </a:rPr>
                        </m:ctrlPr>
                      </m:dPr>
                      <m:e>
                        <m:r>
                          <a:rPr lang="it-IT" sz="2400" b="1" i="1" smtClean="0">
                            <a:latin typeface="Cambria Math" panose="02040503050406030204" pitchFamily="18" charset="0"/>
                          </a:rPr>
                          <m:t>𝒔</m:t>
                        </m:r>
                      </m:e>
                    </m:d>
                    <m:r>
                      <a:rPr lang="it-IT" sz="2400" b="1" i="1" smtClean="0">
                        <a:latin typeface="Cambria Math" panose="02040503050406030204" pitchFamily="18" charset="0"/>
                      </a:rPr>
                      <m:t>=</m:t>
                    </m:r>
                    <m:d>
                      <m:dPr>
                        <m:ctrlPr>
                          <a:rPr lang="it-IT" sz="2400" b="1" i="1">
                            <a:latin typeface="Cambria Math" panose="02040503050406030204" pitchFamily="18" charset="0"/>
                          </a:rPr>
                        </m:ctrlPr>
                      </m:dPr>
                      <m:e>
                        <m:r>
                          <a:rPr lang="it-IT" sz="2400" b="1" i="1" smtClean="0">
                            <a:latin typeface="Cambria Math" panose="02040503050406030204" pitchFamily="18" charset="0"/>
                          </a:rPr>
                          <m:t>𝒔</m:t>
                        </m:r>
                        <m:r>
                          <a:rPr lang="it-IT" sz="2400" b="1" i="1" smtClean="0">
                            <a:latin typeface="Cambria Math" panose="02040503050406030204" pitchFamily="18" charset="0"/>
                          </a:rPr>
                          <m:t>,</m:t>
                        </m:r>
                        <m:r>
                          <a:rPr lang="it-IT" sz="2400" b="1" i="1" smtClean="0">
                            <a:latin typeface="Cambria Math" panose="02040503050406030204" pitchFamily="18" charset="0"/>
                          </a:rPr>
                          <m:t>𝒛</m:t>
                        </m:r>
                      </m:e>
                    </m:d>
                  </m:oMath>
                </a14:m>
                <a:r>
                  <a:rPr lang="it-IT" sz="2400" b="1" dirty="0"/>
                  <a:t> </a:t>
                </a:r>
              </a:p>
              <a:p>
                <a:endParaRPr lang="it-IT" sz="2400" b="1" dirty="0"/>
              </a:p>
              <a:p>
                <a:r>
                  <a:rPr lang="it-IT" sz="2400" b="1" dirty="0"/>
                  <a:t>          </a:t>
                </a:r>
                <a14:m>
                  <m:oMath xmlns:m="http://schemas.openxmlformats.org/officeDocument/2006/math">
                    <m:sSub>
                      <m:sSubPr>
                        <m:ctrlPr>
                          <a:rPr lang="it-IT" sz="2400" b="1" i="1">
                            <a:latin typeface="Cambria Math" panose="02040503050406030204" pitchFamily="18" charset="0"/>
                          </a:rPr>
                        </m:ctrlPr>
                      </m:sSubPr>
                      <m:e>
                        <m:r>
                          <a:rPr lang="it-IT" sz="2400" b="1" i="1" smtClean="0">
                            <a:latin typeface="Cambria Math" panose="02040503050406030204" pitchFamily="18" charset="0"/>
                          </a:rPr>
                          <m:t>𝝍</m:t>
                        </m:r>
                      </m:e>
                      <m:sub>
                        <m:r>
                          <a:rPr lang="it-IT" sz="2400" b="1" i="1" smtClean="0">
                            <a:latin typeface="Cambria Math" panose="02040503050406030204" pitchFamily="18" charset="0"/>
                          </a:rPr>
                          <m:t>𝑫</m:t>
                        </m:r>
                      </m:sub>
                    </m:sSub>
                    <m:d>
                      <m:dPr>
                        <m:ctrlPr>
                          <a:rPr lang="it-IT" sz="2400" b="1" i="1">
                            <a:latin typeface="Cambria Math" panose="02040503050406030204" pitchFamily="18" charset="0"/>
                          </a:rPr>
                        </m:ctrlPr>
                      </m:dPr>
                      <m:e>
                        <m:r>
                          <a:rPr lang="it-IT" sz="2400" b="1" i="1" smtClean="0">
                            <a:latin typeface="Cambria Math" panose="02040503050406030204" pitchFamily="18" charset="0"/>
                          </a:rPr>
                          <m:t>𝒇</m:t>
                        </m:r>
                      </m:e>
                    </m:d>
                    <m:r>
                      <a:rPr lang="it-IT" sz="2400" b="1" i="1" smtClean="0">
                        <a:latin typeface="Cambria Math" panose="02040503050406030204" pitchFamily="18" charset="0"/>
                      </a:rPr>
                      <m:t>=</m:t>
                    </m:r>
                    <m:d>
                      <m:dPr>
                        <m:ctrlPr>
                          <a:rPr lang="it-IT" sz="2400" b="1" i="1">
                            <a:latin typeface="Cambria Math" panose="02040503050406030204" pitchFamily="18" charset="0"/>
                          </a:rPr>
                        </m:ctrlPr>
                      </m:dPr>
                      <m:e>
                        <m:r>
                          <a:rPr lang="it-IT" sz="2400" b="1" i="1" smtClean="0">
                            <a:latin typeface="Cambria Math" panose="02040503050406030204" pitchFamily="18" charset="0"/>
                          </a:rPr>
                          <m:t>𝒘</m:t>
                        </m:r>
                        <m:r>
                          <a:rPr lang="it-IT" sz="2400" b="1" i="1" smtClean="0">
                            <a:latin typeface="Cambria Math" panose="02040503050406030204" pitchFamily="18" charset="0"/>
                          </a:rPr>
                          <m:t>,</m:t>
                        </m:r>
                        <m:r>
                          <a:rPr lang="it-IT" sz="2400" b="1" i="1" smtClean="0">
                            <a:latin typeface="Cambria Math" panose="02040503050406030204" pitchFamily="18" charset="0"/>
                          </a:rPr>
                          <m:t>𝒛</m:t>
                        </m:r>
                      </m:e>
                    </m:d>
                  </m:oMath>
                </a14:m>
                <a:r>
                  <a:rPr lang="it-IT" sz="2400" b="1" dirty="0"/>
                  <a:t>                      </a:t>
                </a:r>
                <a14:m>
                  <m:oMath xmlns:m="http://schemas.openxmlformats.org/officeDocument/2006/math">
                    <m:sSub>
                      <m:sSubPr>
                        <m:ctrlPr>
                          <a:rPr lang="it-IT" sz="2400" b="1" i="1">
                            <a:latin typeface="Cambria Math" panose="02040503050406030204" pitchFamily="18" charset="0"/>
                          </a:rPr>
                        </m:ctrlPr>
                      </m:sSubPr>
                      <m:e>
                        <m:r>
                          <a:rPr lang="it-IT" sz="2400" b="1" i="1" smtClean="0">
                            <a:latin typeface="Cambria Math" panose="02040503050406030204" pitchFamily="18" charset="0"/>
                          </a:rPr>
                          <m:t>𝝍</m:t>
                        </m:r>
                      </m:e>
                      <m:sub>
                        <m:r>
                          <a:rPr lang="it-IT" sz="2400" b="1" i="1" smtClean="0">
                            <a:latin typeface="Cambria Math" panose="02040503050406030204" pitchFamily="18" charset="0"/>
                          </a:rPr>
                          <m:t>𝑫</m:t>
                        </m:r>
                      </m:sub>
                    </m:sSub>
                    <m:d>
                      <m:dPr>
                        <m:ctrlPr>
                          <a:rPr lang="it-IT" sz="2400" b="1" i="1">
                            <a:latin typeface="Cambria Math" panose="02040503050406030204" pitchFamily="18" charset="0"/>
                          </a:rPr>
                        </m:ctrlPr>
                      </m:dPr>
                      <m:e>
                        <m:r>
                          <a:rPr lang="it-IT" sz="2400" b="1" i="1" smtClean="0">
                            <a:latin typeface="Cambria Math" panose="02040503050406030204" pitchFamily="18" charset="0"/>
                          </a:rPr>
                          <m:t>𝒑</m:t>
                        </m:r>
                      </m:e>
                    </m:d>
                    <m:r>
                      <a:rPr lang="it-IT" sz="2400" b="1" i="1" smtClean="0">
                        <a:latin typeface="Cambria Math" panose="02040503050406030204" pitchFamily="18" charset="0"/>
                      </a:rPr>
                      <m:t>=</m:t>
                    </m:r>
                    <m:d>
                      <m:dPr>
                        <m:ctrlPr>
                          <a:rPr lang="it-IT" sz="2400" b="1" i="1">
                            <a:latin typeface="Cambria Math" panose="02040503050406030204" pitchFamily="18" charset="0"/>
                          </a:rPr>
                        </m:ctrlPr>
                      </m:dPr>
                      <m:e>
                        <m:r>
                          <a:rPr lang="it-IT" sz="2400" b="1" i="1" smtClean="0">
                            <a:latin typeface="Cambria Math" panose="02040503050406030204" pitchFamily="18" charset="0"/>
                          </a:rPr>
                          <m:t>𝒖</m:t>
                        </m:r>
                        <m:r>
                          <a:rPr lang="it-IT" sz="2400" b="1" i="1" smtClean="0">
                            <a:latin typeface="Cambria Math" panose="02040503050406030204" pitchFamily="18" charset="0"/>
                          </a:rPr>
                          <m:t>,</m:t>
                        </m:r>
                        <m:r>
                          <a:rPr lang="it-IT" sz="2400" b="1" i="1" smtClean="0">
                            <a:latin typeface="Cambria Math" panose="02040503050406030204" pitchFamily="18" charset="0"/>
                          </a:rPr>
                          <m:t>𝒙</m:t>
                        </m:r>
                      </m:e>
                    </m:d>
                  </m:oMath>
                </a14:m>
                <a:endParaRPr lang="it-IT" sz="2400" b="1" dirty="0"/>
              </a:p>
              <a:p>
                <a:endParaRPr lang="it-IT" dirty="0"/>
              </a:p>
              <a:p>
                <a:endParaRPr lang="it-IT" b="0" dirty="0"/>
              </a:p>
              <a:p>
                <a:endParaRPr lang="it-IT" dirty="0"/>
              </a:p>
              <a:p>
                <a:endParaRPr lang="it-IT" dirty="0"/>
              </a:p>
              <a:p>
                <a:endParaRPr lang="it-IT" dirty="0"/>
              </a:p>
              <a:p>
                <a:endParaRPr lang="it-IT" dirty="0"/>
              </a:p>
            </p:txBody>
          </p:sp>
        </mc:Choice>
        <mc:Fallback xmlns="">
          <p:sp>
            <p:nvSpPr>
              <p:cNvPr id="63" name="CasellaDiTesto 62">
                <a:extLst>
                  <a:ext uri="{FF2B5EF4-FFF2-40B4-BE49-F238E27FC236}">
                    <a16:creationId xmlns:a16="http://schemas.microsoft.com/office/drawing/2014/main" id="{F53503BF-DC1D-423E-8758-9A6C17183B58}"/>
                  </a:ext>
                </a:extLst>
              </p:cNvPr>
              <p:cNvSpPr txBox="1">
                <a:spLocks noRot="1" noChangeAspect="1" noMove="1" noResize="1" noEditPoints="1" noAdjustHandles="1" noChangeArrowheads="1" noChangeShapeType="1" noTextEdit="1"/>
              </p:cNvSpPr>
              <p:nvPr/>
            </p:nvSpPr>
            <p:spPr>
              <a:xfrm>
                <a:off x="4031462" y="3026264"/>
                <a:ext cx="7859108" cy="4708981"/>
              </a:xfrm>
              <a:prstGeom prst="rect">
                <a:avLst/>
              </a:prstGeom>
              <a:blipFill>
                <a:blip r:embed="rId3"/>
                <a:stretch>
                  <a:fillRect l="-1163" t="-1035"/>
                </a:stretch>
              </a:blipFill>
            </p:spPr>
            <p:txBody>
              <a:bodyPr/>
              <a:lstStyle/>
              <a:p>
                <a:r>
                  <a:rPr lang="it-IT">
                    <a:noFill/>
                  </a:rPr>
                  <a:t> </a:t>
                </a:r>
              </a:p>
            </p:txBody>
          </p:sp>
        </mc:Fallback>
      </mc:AlternateContent>
      <p:pic>
        <p:nvPicPr>
          <p:cNvPr id="6" name="Segnaposto contenuto 5">
            <a:extLst>
              <a:ext uri="{FF2B5EF4-FFF2-40B4-BE49-F238E27FC236}">
                <a16:creationId xmlns:a16="http://schemas.microsoft.com/office/drawing/2014/main" id="{E03D3780-7465-40E7-B14E-1B42E793A3D7}"/>
              </a:ext>
            </a:extLst>
          </p:cNvPr>
          <p:cNvPicPr>
            <a:picLocks noGrp="1" noChangeAspect="1"/>
          </p:cNvPicPr>
          <p:nvPr>
            <p:ph idx="1"/>
          </p:nvPr>
        </p:nvPicPr>
        <p:blipFill>
          <a:blip r:embed="rId2"/>
          <a:stretch>
            <a:fillRect/>
          </a:stretch>
        </p:blipFill>
        <p:spPr>
          <a:xfrm>
            <a:off x="1467175" y="4141176"/>
            <a:ext cx="188993" cy="182897"/>
          </a:xfrm>
          <a:prstGeom prst="rect">
            <a:avLst/>
          </a:prstGeom>
        </p:spPr>
      </p:pic>
      <p:sp>
        <p:nvSpPr>
          <p:cNvPr id="64" name="CasellaDiTesto 63">
            <a:extLst>
              <a:ext uri="{FF2B5EF4-FFF2-40B4-BE49-F238E27FC236}">
                <a16:creationId xmlns:a16="http://schemas.microsoft.com/office/drawing/2014/main" id="{1A3BC5FE-1418-45F4-8BEF-FF816BC4B787}"/>
              </a:ext>
            </a:extLst>
          </p:cNvPr>
          <p:cNvSpPr txBox="1"/>
          <p:nvPr/>
        </p:nvSpPr>
        <p:spPr>
          <a:xfrm>
            <a:off x="1881696" y="3189366"/>
            <a:ext cx="300596" cy="584775"/>
          </a:xfrm>
          <a:prstGeom prst="rect">
            <a:avLst/>
          </a:prstGeom>
          <a:noFill/>
        </p:spPr>
        <p:txBody>
          <a:bodyPr wrap="square" rtlCol="0">
            <a:spAutoFit/>
          </a:bodyPr>
          <a:lstStyle/>
          <a:p>
            <a:pPr algn="ctr"/>
            <a:r>
              <a:rPr lang="it-IT" sz="3200" b="1" dirty="0">
                <a:solidFill>
                  <a:srgbClr val="0070C0"/>
                </a:solidFill>
                <a:latin typeface="Bembo" panose="020B0604020202020204" pitchFamily="18" charset="0"/>
              </a:rPr>
              <a:t>e</a:t>
            </a:r>
          </a:p>
        </p:txBody>
      </p:sp>
      <p:sp>
        <p:nvSpPr>
          <p:cNvPr id="65" name="CasellaDiTesto 64">
            <a:extLst>
              <a:ext uri="{FF2B5EF4-FFF2-40B4-BE49-F238E27FC236}">
                <a16:creationId xmlns:a16="http://schemas.microsoft.com/office/drawing/2014/main" id="{453F2D4F-1982-4C07-AACA-3914671F07B4}"/>
              </a:ext>
            </a:extLst>
          </p:cNvPr>
          <p:cNvSpPr txBox="1"/>
          <p:nvPr/>
        </p:nvSpPr>
        <p:spPr>
          <a:xfrm>
            <a:off x="3208271" y="3648709"/>
            <a:ext cx="300596" cy="584775"/>
          </a:xfrm>
          <a:prstGeom prst="rect">
            <a:avLst/>
          </a:prstGeom>
          <a:noFill/>
        </p:spPr>
        <p:txBody>
          <a:bodyPr wrap="square" rtlCol="0">
            <a:spAutoFit/>
          </a:bodyPr>
          <a:lstStyle/>
          <a:p>
            <a:pPr algn="ctr"/>
            <a:r>
              <a:rPr lang="it-IT" sz="3200" b="1" dirty="0">
                <a:solidFill>
                  <a:srgbClr val="0070C0"/>
                </a:solidFill>
                <a:latin typeface="Bembo" panose="020B0604020202020204" pitchFamily="18" charset="0"/>
              </a:rPr>
              <a:t>g</a:t>
            </a:r>
          </a:p>
        </p:txBody>
      </p:sp>
      <p:sp>
        <p:nvSpPr>
          <p:cNvPr id="66" name="CasellaDiTesto 65">
            <a:extLst>
              <a:ext uri="{FF2B5EF4-FFF2-40B4-BE49-F238E27FC236}">
                <a16:creationId xmlns:a16="http://schemas.microsoft.com/office/drawing/2014/main" id="{16B125F8-2158-435C-B884-DAE6B3763CA7}"/>
              </a:ext>
            </a:extLst>
          </p:cNvPr>
          <p:cNvSpPr txBox="1"/>
          <p:nvPr/>
        </p:nvSpPr>
        <p:spPr>
          <a:xfrm>
            <a:off x="3006317" y="5088368"/>
            <a:ext cx="300596" cy="584775"/>
          </a:xfrm>
          <a:prstGeom prst="rect">
            <a:avLst/>
          </a:prstGeom>
          <a:noFill/>
        </p:spPr>
        <p:txBody>
          <a:bodyPr wrap="square" rtlCol="0">
            <a:spAutoFit/>
          </a:bodyPr>
          <a:lstStyle/>
          <a:p>
            <a:pPr algn="ctr"/>
            <a:r>
              <a:rPr lang="it-IT" sz="3200" b="1" dirty="0">
                <a:solidFill>
                  <a:srgbClr val="0070C0"/>
                </a:solidFill>
                <a:latin typeface="Bembo" panose="020B0604020202020204" pitchFamily="18" charset="0"/>
              </a:rPr>
              <a:t>f</a:t>
            </a:r>
          </a:p>
        </p:txBody>
      </p:sp>
      <p:sp>
        <p:nvSpPr>
          <p:cNvPr id="67" name="CasellaDiTesto 66">
            <a:extLst>
              <a:ext uri="{FF2B5EF4-FFF2-40B4-BE49-F238E27FC236}">
                <a16:creationId xmlns:a16="http://schemas.microsoft.com/office/drawing/2014/main" id="{B87DCF6C-FE2B-40BA-A2DA-DC0ED4316B33}"/>
              </a:ext>
            </a:extLst>
          </p:cNvPr>
          <p:cNvSpPr txBox="1"/>
          <p:nvPr/>
        </p:nvSpPr>
        <p:spPr>
          <a:xfrm>
            <a:off x="2097677" y="4419327"/>
            <a:ext cx="300596" cy="584775"/>
          </a:xfrm>
          <a:prstGeom prst="rect">
            <a:avLst/>
          </a:prstGeom>
          <a:noFill/>
        </p:spPr>
        <p:txBody>
          <a:bodyPr wrap="square" rtlCol="0">
            <a:spAutoFit/>
          </a:bodyPr>
          <a:lstStyle/>
          <a:p>
            <a:pPr algn="ctr"/>
            <a:r>
              <a:rPr lang="it-IT" sz="3200" b="1" dirty="0">
                <a:solidFill>
                  <a:srgbClr val="0070C0"/>
                </a:solidFill>
                <a:latin typeface="Bembo" panose="020B0604020202020204" pitchFamily="18" charset="0"/>
              </a:rPr>
              <a:t>r</a:t>
            </a:r>
          </a:p>
        </p:txBody>
      </p:sp>
      <p:sp>
        <p:nvSpPr>
          <p:cNvPr id="68" name="CasellaDiTesto 67">
            <a:extLst>
              <a:ext uri="{FF2B5EF4-FFF2-40B4-BE49-F238E27FC236}">
                <a16:creationId xmlns:a16="http://schemas.microsoft.com/office/drawing/2014/main" id="{184ABE22-F510-4AC9-A3EE-F27CC85C8632}"/>
              </a:ext>
            </a:extLst>
          </p:cNvPr>
          <p:cNvSpPr txBox="1"/>
          <p:nvPr/>
        </p:nvSpPr>
        <p:spPr>
          <a:xfrm>
            <a:off x="1140149" y="4573798"/>
            <a:ext cx="300596" cy="584775"/>
          </a:xfrm>
          <a:prstGeom prst="rect">
            <a:avLst/>
          </a:prstGeom>
          <a:noFill/>
        </p:spPr>
        <p:txBody>
          <a:bodyPr wrap="square" rtlCol="0">
            <a:spAutoFit/>
          </a:bodyPr>
          <a:lstStyle/>
          <a:p>
            <a:pPr algn="ctr"/>
            <a:r>
              <a:rPr lang="it-IT" sz="3200" b="1" dirty="0">
                <a:solidFill>
                  <a:srgbClr val="0070C0"/>
                </a:solidFill>
                <a:latin typeface="Bembo" panose="020B0604020202020204" pitchFamily="18" charset="0"/>
              </a:rPr>
              <a:t>p</a:t>
            </a:r>
          </a:p>
        </p:txBody>
      </p:sp>
      <p:sp>
        <p:nvSpPr>
          <p:cNvPr id="69" name="CasellaDiTesto 68">
            <a:extLst>
              <a:ext uri="{FF2B5EF4-FFF2-40B4-BE49-F238E27FC236}">
                <a16:creationId xmlns:a16="http://schemas.microsoft.com/office/drawing/2014/main" id="{54A6CB67-AE6A-49CA-9BDA-C399F9D107AD}"/>
              </a:ext>
            </a:extLst>
          </p:cNvPr>
          <p:cNvSpPr txBox="1"/>
          <p:nvPr/>
        </p:nvSpPr>
        <p:spPr>
          <a:xfrm>
            <a:off x="1945683" y="5450405"/>
            <a:ext cx="300596" cy="584775"/>
          </a:xfrm>
          <a:prstGeom prst="rect">
            <a:avLst/>
          </a:prstGeom>
          <a:noFill/>
        </p:spPr>
        <p:txBody>
          <a:bodyPr wrap="square" rtlCol="0">
            <a:spAutoFit/>
          </a:bodyPr>
          <a:lstStyle/>
          <a:p>
            <a:pPr algn="ctr"/>
            <a:r>
              <a:rPr lang="it-IT" sz="3200" b="1" dirty="0">
                <a:solidFill>
                  <a:srgbClr val="0070C0"/>
                </a:solidFill>
                <a:latin typeface="Bembo" panose="020B0604020202020204" pitchFamily="18" charset="0"/>
              </a:rPr>
              <a:t>s</a:t>
            </a:r>
          </a:p>
        </p:txBody>
      </p:sp>
    </p:spTree>
    <p:extLst>
      <p:ext uri="{BB962C8B-B14F-4D97-AF65-F5344CB8AC3E}">
        <p14:creationId xmlns:p14="http://schemas.microsoft.com/office/powerpoint/2010/main" val="2869257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D4AF7766-0D5F-4E1F-87DC-F01754738F84}"/>
              </a:ext>
            </a:extLst>
          </p:cNvPr>
          <p:cNvSpPr/>
          <p:nvPr/>
        </p:nvSpPr>
        <p:spPr>
          <a:xfrm>
            <a:off x="8616429" y="4271133"/>
            <a:ext cx="2575132" cy="45719"/>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5" name="Titolo 1">
                <a:extLst>
                  <a:ext uri="{FF2B5EF4-FFF2-40B4-BE49-F238E27FC236}">
                    <a16:creationId xmlns:a16="http://schemas.microsoft.com/office/drawing/2014/main" id="{936FA7DA-171F-46E4-9F70-6DDD1FA85391}"/>
                  </a:ext>
                </a:extLst>
              </p:cNvPr>
              <p:cNvSpPr>
                <a:spLocks noGrp="1"/>
              </p:cNvSpPr>
              <p:nvPr>
                <p:ph idx="1"/>
              </p:nvPr>
            </p:nvSpPr>
            <p:spPr>
              <a:xfrm>
                <a:off x="838200" y="2469931"/>
                <a:ext cx="10515600" cy="4104488"/>
              </a:xfrm>
            </p:spPr>
            <p:txBody>
              <a:bodyPr>
                <a:normAutofit/>
              </a:bodyPr>
              <a:lstStyle/>
              <a:p>
                <a:pPr marL="0" indent="0">
                  <a:buNone/>
                </a:pPr>
                <a:endParaRPr lang="it-IT" sz="2000" dirty="0"/>
              </a:p>
              <a:p>
                <a:r>
                  <a:rPr lang="it-IT" sz="2400" b="1" dirty="0">
                    <a:solidFill>
                      <a:schemeClr val="accent1">
                        <a:lumMod val="75000"/>
                      </a:schemeClr>
                    </a:solidFill>
                  </a:rPr>
                  <a:t>Definizione</a:t>
                </a:r>
                <a:r>
                  <a:rPr lang="it-IT" sz="2400" dirty="0">
                    <a:solidFill>
                      <a:schemeClr val="accent1">
                        <a:lumMod val="75000"/>
                      </a:schemeClr>
                    </a:solidFill>
                  </a:rPr>
                  <a:t>:</a:t>
                </a:r>
                <a:r>
                  <a:rPr lang="it-IT" sz="2400" dirty="0"/>
                  <a:t> Dato un arco </a:t>
                </a:r>
                <a14:m>
                  <m:oMath xmlns:m="http://schemas.openxmlformats.org/officeDocument/2006/math">
                    <m:r>
                      <a:rPr lang="it-IT" sz="2400" b="1" i="1" smtClean="0">
                        <a:latin typeface="Cambria Math" panose="02040503050406030204" pitchFamily="18" charset="0"/>
                      </a:rPr>
                      <m:t>𝒂</m:t>
                    </m:r>
                    <m:r>
                      <a:rPr lang="it-IT" sz="2400" b="1" i="1" smtClean="0">
                        <a:latin typeface="Cambria Math" panose="02040503050406030204" pitchFamily="18" charset="0"/>
                      </a:rPr>
                      <m:t>∈</m:t>
                    </m:r>
                    <m:r>
                      <a:rPr lang="it-IT" sz="2400" b="1" i="1" smtClean="0">
                        <a:latin typeface="Cambria Math" panose="02040503050406030204" pitchFamily="18" charset="0"/>
                      </a:rPr>
                      <m:t>𝑨</m:t>
                    </m:r>
                    <m:r>
                      <a:rPr lang="it-IT" sz="2400" b="1" i="1" smtClean="0">
                        <a:latin typeface="Cambria Math" panose="02040503050406030204" pitchFamily="18" charset="0"/>
                      </a:rPr>
                      <m:t>(</m:t>
                    </m:r>
                    <m:r>
                      <a:rPr lang="it-IT" sz="2400" b="1" i="1" smtClean="0">
                        <a:latin typeface="Cambria Math" panose="02040503050406030204" pitchFamily="18" charset="0"/>
                      </a:rPr>
                      <m:t>𝑫</m:t>
                    </m:r>
                    <m:r>
                      <a:rPr lang="it-IT" sz="2400" b="1" i="1" smtClean="0">
                        <a:latin typeface="Cambria Math" panose="02040503050406030204" pitchFamily="18" charset="0"/>
                      </a:rPr>
                      <m:t>)</m:t>
                    </m:r>
                  </m:oMath>
                </a14:m>
                <a:r>
                  <a:rPr lang="it-IT" sz="2400" dirty="0"/>
                  <a:t>,</a:t>
                </a:r>
                <a:r>
                  <a:rPr lang="it-IT" sz="2400" b="1" dirty="0"/>
                  <a:t> </a:t>
                </a:r>
                <a:r>
                  <a:rPr lang="it-IT" sz="2400" dirty="0"/>
                  <a:t>se </a:t>
                </a:r>
                <a14:m>
                  <m:oMath xmlns:m="http://schemas.openxmlformats.org/officeDocument/2006/math">
                    <m:r>
                      <a:rPr lang="it-IT" sz="2400" b="1" i="1">
                        <a:latin typeface="Cambria Math" panose="02040503050406030204" pitchFamily="18" charset="0"/>
                      </a:rPr>
                      <m:t>𝒂</m:t>
                    </m:r>
                    <m:r>
                      <a:rPr lang="it-IT" sz="2400" b="1" i="1" smtClean="0">
                        <a:latin typeface="Cambria Math" panose="02040503050406030204" pitchFamily="18" charset="0"/>
                      </a:rPr>
                      <m:t>=(</m:t>
                    </m:r>
                    <m:r>
                      <a:rPr lang="it-IT" sz="2400" b="1" i="1" smtClean="0">
                        <a:latin typeface="Cambria Math" panose="02040503050406030204" pitchFamily="18" charset="0"/>
                      </a:rPr>
                      <m:t>𝒖</m:t>
                    </m:r>
                    <m:r>
                      <a:rPr lang="it-IT" sz="2400" b="1" i="1" smtClean="0">
                        <a:latin typeface="Cambria Math" panose="02040503050406030204" pitchFamily="18" charset="0"/>
                      </a:rPr>
                      <m:t>,</m:t>
                    </m:r>
                    <m:r>
                      <a:rPr lang="it-IT" sz="2400" b="1" i="1" smtClean="0">
                        <a:latin typeface="Cambria Math" panose="02040503050406030204" pitchFamily="18" charset="0"/>
                      </a:rPr>
                      <m:t>𝒗</m:t>
                    </m:r>
                    <m:r>
                      <a:rPr lang="it-IT" sz="2400" b="1" i="1" smtClean="0">
                        <a:latin typeface="Cambria Math" panose="02040503050406030204" pitchFamily="18" charset="0"/>
                      </a:rPr>
                      <m:t>)</m:t>
                    </m:r>
                  </m:oMath>
                </a14:m>
                <a:r>
                  <a:rPr lang="it-IT" sz="2400" dirty="0"/>
                  <a:t>,</a:t>
                </a:r>
                <a:r>
                  <a:rPr lang="it-IT" sz="2400" b="1" dirty="0"/>
                  <a:t> </a:t>
                </a:r>
                <a:r>
                  <a:rPr lang="it-IT" sz="2400" dirty="0"/>
                  <a:t>allora:</a:t>
                </a:r>
              </a:p>
              <a:p>
                <a:pPr>
                  <a:buFont typeface="Arial" panose="020B0604020202020204" pitchFamily="34" charset="0"/>
                  <a:buChar char="•"/>
                </a:pPr>
                <a14:m>
                  <m:oMath xmlns:m="http://schemas.openxmlformats.org/officeDocument/2006/math">
                    <m:r>
                      <a:rPr lang="it-IT" sz="2400" b="1" i="1" smtClean="0">
                        <a:latin typeface="Cambria Math" panose="02040503050406030204" pitchFamily="18" charset="0"/>
                      </a:rPr>
                      <m:t>𝒖</m:t>
                    </m:r>
                  </m:oMath>
                </a14:m>
                <a:r>
                  <a:rPr lang="it-IT" sz="2400" dirty="0"/>
                  <a:t> si dice </a:t>
                </a:r>
                <a:r>
                  <a:rPr lang="it-IT" sz="2400" b="1" dirty="0">
                    <a:solidFill>
                      <a:srgbClr val="00B050"/>
                    </a:solidFill>
                  </a:rPr>
                  <a:t>coda</a:t>
                </a:r>
                <a:r>
                  <a:rPr lang="it-IT" sz="2400" dirty="0"/>
                  <a:t> di </a:t>
                </a:r>
                <a14:m>
                  <m:oMath xmlns:m="http://schemas.openxmlformats.org/officeDocument/2006/math">
                    <m:r>
                      <a:rPr lang="it-IT" sz="2400" b="1" i="1" smtClean="0">
                        <a:latin typeface="Cambria Math" panose="02040503050406030204" pitchFamily="18" charset="0"/>
                      </a:rPr>
                      <m:t>𝒂</m:t>
                    </m:r>
                  </m:oMath>
                </a14:m>
                <a:endParaRPr lang="it-IT" sz="2400" b="1" dirty="0"/>
              </a:p>
              <a:p>
                <a:pPr>
                  <a:buFont typeface="Arial" panose="020B0604020202020204" pitchFamily="34" charset="0"/>
                  <a:buChar char="•"/>
                </a:pPr>
                <a14:m>
                  <m:oMath xmlns:m="http://schemas.openxmlformats.org/officeDocument/2006/math">
                    <m:r>
                      <a:rPr lang="it-IT" sz="2400" b="1" i="1" smtClean="0">
                        <a:latin typeface="Cambria Math" panose="02040503050406030204" pitchFamily="18" charset="0"/>
                      </a:rPr>
                      <m:t>𝒗</m:t>
                    </m:r>
                  </m:oMath>
                </a14:m>
                <a:r>
                  <a:rPr lang="it-IT" sz="2400" dirty="0"/>
                  <a:t> si dice </a:t>
                </a:r>
                <a:r>
                  <a:rPr lang="it-IT" sz="2400" b="1" dirty="0">
                    <a:solidFill>
                      <a:srgbClr val="00B050"/>
                    </a:solidFill>
                  </a:rPr>
                  <a:t>testa</a:t>
                </a:r>
                <a:r>
                  <a:rPr lang="it-IT" sz="2400" dirty="0"/>
                  <a:t> di </a:t>
                </a:r>
                <a14:m>
                  <m:oMath xmlns:m="http://schemas.openxmlformats.org/officeDocument/2006/math">
                    <m:r>
                      <a:rPr lang="it-IT" sz="2400" b="1" i="1" smtClean="0">
                        <a:latin typeface="Cambria Math" panose="02040503050406030204" pitchFamily="18" charset="0"/>
                      </a:rPr>
                      <m:t>𝒂</m:t>
                    </m:r>
                  </m:oMath>
                </a14:m>
                <a:endParaRPr lang="it-IT" sz="2400" b="1" dirty="0"/>
              </a:p>
              <a:p>
                <a:pPr>
                  <a:buFont typeface="Arial" panose="020B0604020202020204" pitchFamily="34" charset="0"/>
                  <a:buChar char="•"/>
                </a:pPr>
                <a:endParaRPr lang="it-IT" sz="2400" dirty="0"/>
              </a:p>
              <a:p>
                <a:r>
                  <a:rPr lang="it-IT" sz="2400" b="1" dirty="0">
                    <a:solidFill>
                      <a:schemeClr val="accent1">
                        <a:lumMod val="75000"/>
                      </a:schemeClr>
                    </a:solidFill>
                  </a:rPr>
                  <a:t>Definizione:</a:t>
                </a:r>
                <a:r>
                  <a:rPr lang="it-IT" sz="2400" dirty="0"/>
                  <a:t> Dato un vertice </a:t>
                </a:r>
                <a14:m>
                  <m:oMath xmlns:m="http://schemas.openxmlformats.org/officeDocument/2006/math">
                    <m:r>
                      <a:rPr lang="it-IT" sz="2400" b="1" i="1">
                        <a:latin typeface="Cambria Math" panose="02040503050406030204" pitchFamily="18" charset="0"/>
                      </a:rPr>
                      <m:t>𝒗</m:t>
                    </m:r>
                    <m:r>
                      <a:rPr lang="it-IT" sz="2400" b="1" i="1" smtClean="0">
                        <a:latin typeface="Cambria Math" panose="02040503050406030204" pitchFamily="18" charset="0"/>
                      </a:rPr>
                      <m:t>∈</m:t>
                    </m:r>
                    <m:r>
                      <a:rPr lang="it-IT" sz="2400" b="1" i="1" smtClean="0">
                        <a:latin typeface="Cambria Math" panose="02040503050406030204" pitchFamily="18" charset="0"/>
                      </a:rPr>
                      <m:t>𝑽</m:t>
                    </m:r>
                    <m:r>
                      <a:rPr lang="it-IT" sz="2400" b="1" i="1" smtClean="0">
                        <a:latin typeface="Cambria Math" panose="02040503050406030204" pitchFamily="18" charset="0"/>
                      </a:rPr>
                      <m:t>(</m:t>
                    </m:r>
                    <m:r>
                      <a:rPr lang="it-IT" sz="2400" b="1" i="1" smtClean="0">
                        <a:latin typeface="Cambria Math" panose="02040503050406030204" pitchFamily="18" charset="0"/>
                      </a:rPr>
                      <m:t>𝑫</m:t>
                    </m:r>
                    <m:r>
                      <a:rPr lang="it-IT" sz="2400" b="1" i="1" smtClean="0">
                        <a:latin typeface="Cambria Math" panose="02040503050406030204" pitchFamily="18" charset="0"/>
                      </a:rPr>
                      <m:t>)</m:t>
                    </m:r>
                  </m:oMath>
                </a14:m>
                <a:r>
                  <a:rPr lang="it-IT" sz="2400" dirty="0"/>
                  <a:t>, allora definiamo:</a:t>
                </a:r>
              </a:p>
              <a:p>
                <a:pPr>
                  <a:buFont typeface="Arial" panose="020B0604020202020204" pitchFamily="34" charset="0"/>
                  <a:buChar char="•"/>
                </a:pPr>
                <a14:m>
                  <m:oMath xmlns:m="http://schemas.openxmlformats.org/officeDocument/2006/math">
                    <m:r>
                      <a:rPr lang="it-IT" sz="2400" b="1" i="1" smtClean="0">
                        <a:latin typeface="Cambria Math" panose="02040503050406030204" pitchFamily="18" charset="0"/>
                      </a:rPr>
                      <m:t>𝒊𝒏𝒅𝒆𝒈</m:t>
                    </m:r>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𝒗</m:t>
                        </m:r>
                      </m:e>
                    </m:d>
                    <m:r>
                      <a:rPr lang="it-IT" sz="2400" b="1" i="1" smtClean="0">
                        <a:latin typeface="Cambria Math" panose="02040503050406030204" pitchFamily="18" charset="0"/>
                      </a:rPr>
                      <m:t>=</m:t>
                    </m:r>
                    <m:sSubSup>
                      <m:sSubSupPr>
                        <m:ctrlPr>
                          <a:rPr lang="it-IT" sz="2400" b="1" i="1" smtClean="0">
                            <a:latin typeface="Cambria Math" panose="02040503050406030204" pitchFamily="18" charset="0"/>
                          </a:rPr>
                        </m:ctrlPr>
                      </m:sSubSupPr>
                      <m:e>
                        <m:r>
                          <a:rPr lang="it-IT" sz="2400" b="1" i="1" smtClean="0">
                            <a:latin typeface="Cambria Math" panose="02040503050406030204" pitchFamily="18" charset="0"/>
                          </a:rPr>
                          <m:t>𝒅</m:t>
                        </m:r>
                      </m:e>
                      <m:sub>
                        <m:r>
                          <a:rPr lang="it-IT" sz="2400" b="1" i="1" smtClean="0">
                            <a:latin typeface="Cambria Math" panose="02040503050406030204" pitchFamily="18" charset="0"/>
                          </a:rPr>
                          <m:t>𝑮</m:t>
                        </m:r>
                      </m:sub>
                      <m:sup>
                        <m:r>
                          <a:rPr lang="it-IT" sz="2400" b="1" i="1" smtClean="0">
                            <a:latin typeface="Cambria Math" panose="02040503050406030204" pitchFamily="18" charset="0"/>
                          </a:rPr>
                          <m:t> −</m:t>
                        </m:r>
                      </m:sup>
                    </m:sSubSup>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𝒗</m:t>
                        </m:r>
                      </m:e>
                    </m:d>
                    <m:r>
                      <a:rPr lang="it-IT" sz="2400" b="1" i="1" smtClean="0">
                        <a:latin typeface="Cambria Math" panose="02040503050406030204" pitchFamily="18" charset="0"/>
                      </a:rPr>
                      <m:t>=</m:t>
                    </m:r>
                  </m:oMath>
                </a14:m>
                <a:r>
                  <a:rPr lang="it-IT" sz="2400" b="1" dirty="0"/>
                  <a:t> </a:t>
                </a:r>
                <a:r>
                  <a:rPr lang="it-IT" sz="2400" dirty="0"/>
                  <a:t>il numero di archi che hanno testa in </a:t>
                </a:r>
                <a14:m>
                  <m:oMath xmlns:m="http://schemas.openxmlformats.org/officeDocument/2006/math">
                    <m:r>
                      <a:rPr lang="it-IT" sz="2400" b="1" i="1" smtClean="0">
                        <a:latin typeface="Cambria Math" panose="02040503050406030204" pitchFamily="18" charset="0"/>
                      </a:rPr>
                      <m:t>𝒗</m:t>
                    </m:r>
                  </m:oMath>
                </a14:m>
                <a:r>
                  <a:rPr lang="it-IT" sz="2400" dirty="0"/>
                  <a:t>.</a:t>
                </a:r>
              </a:p>
              <a:p>
                <a:pPr>
                  <a:buFont typeface="Arial" panose="020B0604020202020204" pitchFamily="34" charset="0"/>
                  <a:buChar char="•"/>
                </a:pPr>
                <a14:m>
                  <m:oMath xmlns:m="http://schemas.openxmlformats.org/officeDocument/2006/math">
                    <m:r>
                      <a:rPr lang="it-IT" sz="2400" b="1" i="1" smtClean="0">
                        <a:latin typeface="Cambria Math" panose="02040503050406030204" pitchFamily="18" charset="0"/>
                      </a:rPr>
                      <m:t>𝒐𝒖𝒕𝒅𝒆𝒈</m:t>
                    </m:r>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𝒗</m:t>
                        </m:r>
                      </m:e>
                    </m:d>
                    <m:r>
                      <a:rPr lang="it-IT" sz="2400" b="1" i="1" smtClean="0">
                        <a:latin typeface="Cambria Math" panose="02040503050406030204" pitchFamily="18" charset="0"/>
                      </a:rPr>
                      <m:t>=</m:t>
                    </m:r>
                    <m:sSubSup>
                      <m:sSubSupPr>
                        <m:ctrlPr>
                          <a:rPr lang="it-IT" sz="2400" b="1" i="1" smtClean="0">
                            <a:latin typeface="Cambria Math" panose="02040503050406030204" pitchFamily="18" charset="0"/>
                          </a:rPr>
                        </m:ctrlPr>
                      </m:sSubSupPr>
                      <m:e>
                        <m:r>
                          <a:rPr lang="it-IT" sz="2400" b="1" i="1" smtClean="0">
                            <a:latin typeface="Cambria Math" panose="02040503050406030204" pitchFamily="18" charset="0"/>
                          </a:rPr>
                          <m:t>𝒅</m:t>
                        </m:r>
                      </m:e>
                      <m:sub>
                        <m:r>
                          <a:rPr lang="it-IT" sz="2400" b="1" i="1" smtClean="0">
                            <a:latin typeface="Cambria Math" panose="02040503050406030204" pitchFamily="18" charset="0"/>
                          </a:rPr>
                          <m:t>𝑮</m:t>
                        </m:r>
                      </m:sub>
                      <m:sup>
                        <m:r>
                          <a:rPr lang="it-IT" sz="2400" b="1" i="1" smtClean="0">
                            <a:latin typeface="Cambria Math" panose="02040503050406030204" pitchFamily="18" charset="0"/>
                          </a:rPr>
                          <m:t> +</m:t>
                        </m:r>
                      </m:sup>
                    </m:sSubSup>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𝒗</m:t>
                        </m:r>
                      </m:e>
                    </m:d>
                    <m:r>
                      <a:rPr lang="it-IT" sz="2400" b="1" i="0" smtClean="0">
                        <a:latin typeface="Cambria Math" panose="02040503050406030204" pitchFamily="18" charset="0"/>
                      </a:rPr>
                      <m:t>=</m:t>
                    </m:r>
                  </m:oMath>
                </a14:m>
                <a:r>
                  <a:rPr lang="it-IT" sz="2400" b="1" dirty="0"/>
                  <a:t> </a:t>
                </a:r>
                <a:r>
                  <a:rPr lang="it-IT" sz="2400" dirty="0"/>
                  <a:t>il numero di archi che hanno coda in </a:t>
                </a:r>
                <a14:m>
                  <m:oMath xmlns:m="http://schemas.openxmlformats.org/officeDocument/2006/math">
                    <m:r>
                      <a:rPr lang="it-IT" sz="2400" b="1" i="1" smtClean="0">
                        <a:latin typeface="Cambria Math" panose="02040503050406030204" pitchFamily="18" charset="0"/>
                      </a:rPr>
                      <m:t>𝒗</m:t>
                    </m:r>
                  </m:oMath>
                </a14:m>
                <a:r>
                  <a:rPr lang="it-IT" sz="2400" dirty="0"/>
                  <a:t>.</a:t>
                </a:r>
              </a:p>
              <a:p>
                <a:pPr marL="0" indent="0">
                  <a:buNone/>
                </a:pPr>
                <a:endParaRPr lang="it-IT" sz="2000" dirty="0"/>
              </a:p>
            </p:txBody>
          </p:sp>
        </mc:Choice>
        <mc:Fallback xmlns="">
          <p:sp>
            <p:nvSpPr>
              <p:cNvPr id="5" name="Titolo 1">
                <a:extLst>
                  <a:ext uri="{FF2B5EF4-FFF2-40B4-BE49-F238E27FC236}">
                    <a16:creationId xmlns:a16="http://schemas.microsoft.com/office/drawing/2014/main" id="{936FA7DA-171F-46E4-9F70-6DDD1FA85391}"/>
                  </a:ext>
                </a:extLst>
              </p:cNvPr>
              <p:cNvSpPr>
                <a:spLocks noGrp="1" noRot="1" noChangeAspect="1" noMove="1" noResize="1" noEditPoints="1" noAdjustHandles="1" noChangeArrowheads="1" noChangeShapeType="1" noTextEdit="1"/>
              </p:cNvSpPr>
              <p:nvPr>
                <p:ph idx="1"/>
              </p:nvPr>
            </p:nvSpPr>
            <p:spPr>
              <a:xfrm>
                <a:off x="838200" y="2469931"/>
                <a:ext cx="10515600" cy="4104488"/>
              </a:xfrm>
              <a:blipFill>
                <a:blip r:embed="rId2"/>
                <a:stretch>
                  <a:fillRect l="-464"/>
                </a:stretch>
              </a:blipFill>
            </p:spPr>
            <p:txBody>
              <a:bodyPr/>
              <a:lstStyle/>
              <a:p>
                <a:r>
                  <a:rPr lang="it-IT">
                    <a:noFill/>
                  </a:rPr>
                  <a:t> </a:t>
                </a:r>
              </a:p>
            </p:txBody>
          </p:sp>
        </mc:Fallback>
      </mc:AlternateContent>
      <p:sp>
        <p:nvSpPr>
          <p:cNvPr id="2" name="CasellaDiTesto 1">
            <a:extLst>
              <a:ext uri="{FF2B5EF4-FFF2-40B4-BE49-F238E27FC236}">
                <a16:creationId xmlns:a16="http://schemas.microsoft.com/office/drawing/2014/main" id="{719D9E72-222B-4C51-93E8-C69639B261F1}"/>
              </a:ext>
            </a:extLst>
          </p:cNvPr>
          <p:cNvSpPr txBox="1"/>
          <p:nvPr/>
        </p:nvSpPr>
        <p:spPr>
          <a:xfrm>
            <a:off x="2853559" y="1014586"/>
            <a:ext cx="6484882" cy="923330"/>
          </a:xfrm>
          <a:prstGeom prst="rect">
            <a:avLst/>
          </a:prstGeom>
          <a:noFill/>
        </p:spPr>
        <p:txBody>
          <a:bodyPr wrap="square" rtlCol="0">
            <a:spAutoFit/>
            <a:scene3d>
              <a:camera prst="orthographicFront"/>
              <a:lightRig rig="flood" dir="t"/>
            </a:scene3d>
            <a:sp3d extrusionH="57150" prstMaterial="dkEdge">
              <a:bevelT w="82550" h="38100" prst="coolSlant"/>
              <a:bevelB w="38100" h="38100" prst="relaxedInset"/>
            </a:sp3d>
          </a:bodyPr>
          <a:lstStyle/>
          <a:p>
            <a:pPr algn="ctr"/>
            <a:r>
              <a:rPr lang="it-IT" sz="5400" b="1" dirty="0">
                <a:solidFill>
                  <a:schemeClr val="bg1"/>
                </a:solidFill>
                <a:latin typeface="Abadi Extra Light" panose="020B0204020104020204" pitchFamily="34" charset="0"/>
              </a:rPr>
              <a:t>Notazioni e definizioni</a:t>
            </a:r>
          </a:p>
        </p:txBody>
      </p:sp>
      <p:sp>
        <p:nvSpPr>
          <p:cNvPr id="11" name="CasellaDiTesto 10">
            <a:extLst>
              <a:ext uri="{FF2B5EF4-FFF2-40B4-BE49-F238E27FC236}">
                <a16:creationId xmlns:a16="http://schemas.microsoft.com/office/drawing/2014/main" id="{A4B14A0E-5B8C-4AB4-9EF8-61B55F7D56F0}"/>
              </a:ext>
            </a:extLst>
          </p:cNvPr>
          <p:cNvSpPr txBox="1"/>
          <p:nvPr/>
        </p:nvSpPr>
        <p:spPr>
          <a:xfrm>
            <a:off x="8383576" y="3615450"/>
            <a:ext cx="300596" cy="584775"/>
          </a:xfrm>
          <a:prstGeom prst="rect">
            <a:avLst/>
          </a:prstGeom>
          <a:noFill/>
        </p:spPr>
        <p:txBody>
          <a:bodyPr wrap="square" rtlCol="0">
            <a:spAutoFit/>
          </a:bodyPr>
          <a:lstStyle/>
          <a:p>
            <a:pPr algn="ctr"/>
            <a:r>
              <a:rPr lang="it-IT" sz="3200" b="1" dirty="0">
                <a:latin typeface="Bembo" panose="020B0604020202020204" pitchFamily="18" charset="0"/>
              </a:rPr>
              <a:t>u</a:t>
            </a:r>
          </a:p>
        </p:txBody>
      </p:sp>
      <p:sp>
        <p:nvSpPr>
          <p:cNvPr id="12" name="CasellaDiTesto 11">
            <a:extLst>
              <a:ext uri="{FF2B5EF4-FFF2-40B4-BE49-F238E27FC236}">
                <a16:creationId xmlns:a16="http://schemas.microsoft.com/office/drawing/2014/main" id="{C75D5A7C-36E3-4CBC-A6B4-CD6F158EB370}"/>
              </a:ext>
            </a:extLst>
          </p:cNvPr>
          <p:cNvSpPr txBox="1"/>
          <p:nvPr/>
        </p:nvSpPr>
        <p:spPr>
          <a:xfrm>
            <a:off x="11053204" y="3615450"/>
            <a:ext cx="300596" cy="584775"/>
          </a:xfrm>
          <a:prstGeom prst="rect">
            <a:avLst/>
          </a:prstGeom>
          <a:noFill/>
        </p:spPr>
        <p:txBody>
          <a:bodyPr wrap="square" rtlCol="0">
            <a:spAutoFit/>
          </a:bodyPr>
          <a:lstStyle/>
          <a:p>
            <a:pPr algn="ctr"/>
            <a:r>
              <a:rPr lang="it-IT" sz="3200" b="1" dirty="0">
                <a:latin typeface="Bembo" panose="020B0604020202020204" pitchFamily="18" charset="0"/>
              </a:rPr>
              <a:t>v</a:t>
            </a:r>
          </a:p>
        </p:txBody>
      </p:sp>
      <p:cxnSp>
        <p:nvCxnSpPr>
          <p:cNvPr id="9" name="Connettore diritto 8">
            <a:extLst>
              <a:ext uri="{FF2B5EF4-FFF2-40B4-BE49-F238E27FC236}">
                <a16:creationId xmlns:a16="http://schemas.microsoft.com/office/drawing/2014/main" id="{E4992EC1-0DAA-4E4B-8E10-F533C756F981}"/>
              </a:ext>
            </a:extLst>
          </p:cNvPr>
          <p:cNvCxnSpPr>
            <a:cxnSpLocks/>
          </p:cNvCxnSpPr>
          <p:nvPr/>
        </p:nvCxnSpPr>
        <p:spPr>
          <a:xfrm>
            <a:off x="8616429" y="4293100"/>
            <a:ext cx="2480636" cy="0"/>
          </a:xfrm>
          <a:prstGeom prst="line">
            <a:avLst/>
          </a:prstGeom>
          <a:ln w="63500">
            <a:solidFill>
              <a:srgbClr val="0070C0"/>
            </a:solidFill>
          </a:ln>
        </p:spPr>
        <p:style>
          <a:lnRef idx="3">
            <a:schemeClr val="dk1"/>
          </a:lnRef>
          <a:fillRef idx="0">
            <a:schemeClr val="dk1"/>
          </a:fillRef>
          <a:effectRef idx="2">
            <a:schemeClr val="dk1"/>
          </a:effectRef>
          <a:fontRef idx="minor">
            <a:schemeClr val="tx1"/>
          </a:fontRef>
        </p:style>
      </p:cxnSp>
      <p:pic>
        <p:nvPicPr>
          <p:cNvPr id="6" name="Immagine 5">
            <a:extLst>
              <a:ext uri="{FF2B5EF4-FFF2-40B4-BE49-F238E27FC236}">
                <a16:creationId xmlns:a16="http://schemas.microsoft.com/office/drawing/2014/main" id="{46162211-7109-4E72-8CE1-3B2D8C3C67E4}"/>
              </a:ext>
            </a:extLst>
          </p:cNvPr>
          <p:cNvPicPr>
            <a:picLocks noChangeAspect="1"/>
          </p:cNvPicPr>
          <p:nvPr/>
        </p:nvPicPr>
        <p:blipFill>
          <a:blip r:embed="rId3"/>
          <a:stretch>
            <a:fillRect/>
          </a:stretch>
        </p:blipFill>
        <p:spPr>
          <a:xfrm>
            <a:off x="11126916" y="4202545"/>
            <a:ext cx="188992" cy="182896"/>
          </a:xfrm>
          <a:prstGeom prst="rect">
            <a:avLst/>
          </a:prstGeom>
        </p:spPr>
      </p:pic>
      <p:pic>
        <p:nvPicPr>
          <p:cNvPr id="4" name="Immagine 3">
            <a:extLst>
              <a:ext uri="{FF2B5EF4-FFF2-40B4-BE49-F238E27FC236}">
                <a16:creationId xmlns:a16="http://schemas.microsoft.com/office/drawing/2014/main" id="{9F43D281-4496-4CA9-AC92-177B22FBFF5C}"/>
              </a:ext>
            </a:extLst>
          </p:cNvPr>
          <p:cNvPicPr>
            <a:picLocks noChangeAspect="1"/>
          </p:cNvPicPr>
          <p:nvPr/>
        </p:nvPicPr>
        <p:blipFill>
          <a:blip r:embed="rId3"/>
          <a:stretch>
            <a:fillRect/>
          </a:stretch>
        </p:blipFill>
        <p:spPr>
          <a:xfrm>
            <a:off x="8457288" y="4202545"/>
            <a:ext cx="188992" cy="182896"/>
          </a:xfrm>
          <a:prstGeom prst="rect">
            <a:avLst/>
          </a:prstGeom>
        </p:spPr>
      </p:pic>
      <p:cxnSp>
        <p:nvCxnSpPr>
          <p:cNvPr id="8" name="Connettore 2 7">
            <a:extLst>
              <a:ext uri="{FF2B5EF4-FFF2-40B4-BE49-F238E27FC236}">
                <a16:creationId xmlns:a16="http://schemas.microsoft.com/office/drawing/2014/main" id="{C7556E1F-46AF-4757-A8A3-7E3153D29B3A}"/>
              </a:ext>
            </a:extLst>
          </p:cNvPr>
          <p:cNvCxnSpPr>
            <a:cxnSpLocks/>
          </p:cNvCxnSpPr>
          <p:nvPr/>
        </p:nvCxnSpPr>
        <p:spPr>
          <a:xfrm flipV="1">
            <a:off x="9764182" y="4279329"/>
            <a:ext cx="282724" cy="17334"/>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8606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BBEC8-B015-4D6C-882D-EEDA86DD2A34}"/>
              </a:ext>
            </a:extLst>
          </p:cNvPr>
          <p:cNvSpPr>
            <a:spLocks noGrp="1"/>
          </p:cNvSpPr>
          <p:nvPr>
            <p:ph type="title"/>
          </p:nvPr>
        </p:nvSpPr>
        <p:spPr>
          <a:xfrm>
            <a:off x="838200" y="703847"/>
            <a:ext cx="10515600" cy="1197457"/>
          </a:xfrm>
        </p:spPr>
        <p:txBody>
          <a:bodyPr>
            <a:normAutofit/>
            <a:scene3d>
              <a:camera prst="orthographicFront"/>
              <a:lightRig rig="flood" dir="t"/>
            </a:scene3d>
            <a:sp3d extrusionH="57150" prstMaterial="dkEdge">
              <a:bevelT w="82550" h="38100" prst="coolSlant"/>
              <a:bevelB w="38100" h="38100" prst="relaxedInset"/>
            </a:sp3d>
          </a:bodyPr>
          <a:lstStyle/>
          <a:p>
            <a:pPr algn="ctr"/>
            <a:r>
              <a:rPr lang="it-IT" sz="5400" b="1" dirty="0">
                <a:solidFill>
                  <a:schemeClr val="bg1"/>
                </a:solidFill>
                <a:latin typeface="Abadi Extra Light" panose="020B0204020104020204" pitchFamily="34" charset="0"/>
              </a:rPr>
              <a:t>Alcune osservazioni</a:t>
            </a:r>
          </a:p>
        </p:txBody>
      </p:sp>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3BDE329E-0C12-41D8-8E60-1F0048ED4BE9}"/>
                  </a:ext>
                </a:extLst>
              </p:cNvPr>
              <p:cNvSpPr>
                <a:spLocks noGrp="1"/>
              </p:cNvSpPr>
              <p:nvPr>
                <p:ph idx="1"/>
              </p:nvPr>
            </p:nvSpPr>
            <p:spPr>
              <a:xfrm>
                <a:off x="204951" y="2532993"/>
                <a:ext cx="11759367" cy="4120056"/>
              </a:xfrm>
            </p:spPr>
            <p:txBody>
              <a:bodyPr>
                <a:normAutofit fontScale="92500" lnSpcReduction="20000"/>
              </a:bodyPr>
              <a:lstStyle/>
              <a:p>
                <a:r>
                  <a:rPr lang="it-IT" sz="2000" b="1" dirty="0">
                    <a:solidFill>
                      <a:srgbClr val="7030A0"/>
                    </a:solidFill>
                  </a:rPr>
                  <a:t>Osservazione 1</a:t>
                </a:r>
                <a:r>
                  <a:rPr lang="it-IT" sz="2000" dirty="0"/>
                  <a:t>: Dato </a:t>
                </a:r>
                <a14:m>
                  <m:oMath xmlns:m="http://schemas.openxmlformats.org/officeDocument/2006/math">
                    <m:r>
                      <a:rPr lang="it-IT" sz="2000" b="1" i="1" smtClean="0">
                        <a:latin typeface="Cambria Math" panose="02040503050406030204" pitchFamily="18" charset="0"/>
                      </a:rPr>
                      <m:t>𝑫</m:t>
                    </m:r>
                  </m:oMath>
                </a14:m>
                <a:r>
                  <a:rPr lang="it-IT" sz="2000" dirty="0"/>
                  <a:t> grafo orientato e </a:t>
                </a:r>
                <a14:m>
                  <m:oMath xmlns:m="http://schemas.openxmlformats.org/officeDocument/2006/math">
                    <m:r>
                      <a:rPr lang="it-IT" sz="2000" b="1" i="1" smtClean="0">
                        <a:latin typeface="Cambria Math" panose="02040503050406030204" pitchFamily="18" charset="0"/>
                      </a:rPr>
                      <m:t>𝑮</m:t>
                    </m:r>
                  </m:oMath>
                </a14:m>
                <a:r>
                  <a:rPr lang="it-IT" sz="2000" dirty="0"/>
                  <a:t> il suo grafo sottostante, allora per ogni </a:t>
                </a:r>
                <a14:m>
                  <m:oMath xmlns:m="http://schemas.openxmlformats.org/officeDocument/2006/math">
                    <m:r>
                      <a:rPr lang="it-IT" sz="2000" b="1" i="1" smtClean="0">
                        <a:latin typeface="Cambria Math" panose="02040503050406030204" pitchFamily="18" charset="0"/>
                      </a:rPr>
                      <m:t>𝒗</m:t>
                    </m:r>
                    <m:r>
                      <a:rPr lang="it-IT" sz="2000" b="1" i="1" smtClean="0">
                        <a:latin typeface="Cambria Math" panose="02040503050406030204" pitchFamily="18" charset="0"/>
                      </a:rPr>
                      <m:t>∈</m:t>
                    </m:r>
                    <m:r>
                      <a:rPr lang="it-IT" sz="2000" b="1" i="1" smtClean="0">
                        <a:latin typeface="Cambria Math" panose="02040503050406030204" pitchFamily="18" charset="0"/>
                      </a:rPr>
                      <m:t>𝑽</m:t>
                    </m:r>
                    <m:r>
                      <a:rPr lang="it-IT" sz="2000" b="1" i="1" smtClean="0">
                        <a:latin typeface="Cambria Math" panose="02040503050406030204" pitchFamily="18" charset="0"/>
                      </a:rPr>
                      <m:t>(</m:t>
                    </m:r>
                    <m:r>
                      <a:rPr lang="it-IT" sz="2000" b="1" i="1" smtClean="0">
                        <a:latin typeface="Cambria Math" panose="02040503050406030204" pitchFamily="18" charset="0"/>
                      </a:rPr>
                      <m:t>𝑮</m:t>
                    </m:r>
                    <m:r>
                      <a:rPr lang="it-IT" sz="2000" b="1" i="1" smtClean="0">
                        <a:latin typeface="Cambria Math" panose="02040503050406030204" pitchFamily="18" charset="0"/>
                      </a:rPr>
                      <m:t>)</m:t>
                    </m:r>
                  </m:oMath>
                </a14:m>
                <a:r>
                  <a:rPr lang="it-IT" sz="2000" b="1" dirty="0"/>
                  <a:t> </a:t>
                </a:r>
                <a:r>
                  <a:rPr lang="it-IT" sz="2000" dirty="0"/>
                  <a:t>vale seguente relazione tra i gradi:</a:t>
                </a:r>
              </a:p>
              <a:p>
                <a:endParaRPr lang="it-IT" sz="2000" dirty="0"/>
              </a:p>
              <a:p>
                <a:pPr marL="0" indent="0" algn="ctr">
                  <a:buNone/>
                </a:pPr>
                <a14:m>
                  <m:oMath xmlns:m="http://schemas.openxmlformats.org/officeDocument/2006/math">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𝒅</m:t>
                        </m:r>
                      </m:e>
                      <m:sub>
                        <m:r>
                          <a:rPr lang="it-IT" sz="2400" b="1" i="1" smtClean="0">
                            <a:latin typeface="Cambria Math" panose="02040503050406030204" pitchFamily="18" charset="0"/>
                          </a:rPr>
                          <m:t>𝑮</m:t>
                        </m:r>
                      </m:sub>
                    </m:sSub>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𝒗</m:t>
                        </m:r>
                      </m:e>
                    </m:d>
                    <m:r>
                      <a:rPr lang="it-IT" sz="2400" b="1" i="0" smtClean="0">
                        <a:latin typeface="Cambria Math" panose="02040503050406030204" pitchFamily="18" charset="0"/>
                      </a:rPr>
                      <m:t>=</m:t>
                    </m:r>
                    <m:sSubSup>
                      <m:sSubSupPr>
                        <m:ctrlPr>
                          <a:rPr lang="it-IT" sz="2400" b="1" i="1" smtClean="0">
                            <a:latin typeface="Cambria Math" panose="02040503050406030204" pitchFamily="18" charset="0"/>
                          </a:rPr>
                        </m:ctrlPr>
                      </m:sSubSupPr>
                      <m:e>
                        <m:r>
                          <a:rPr lang="it-IT" sz="2400" b="1" i="1">
                            <a:latin typeface="Cambria Math" panose="02040503050406030204" pitchFamily="18" charset="0"/>
                          </a:rPr>
                          <m:t>𝒅</m:t>
                        </m:r>
                      </m:e>
                      <m:sub>
                        <m:r>
                          <a:rPr lang="it-IT" sz="2400" b="1" i="1">
                            <a:latin typeface="Cambria Math" panose="02040503050406030204" pitchFamily="18" charset="0"/>
                          </a:rPr>
                          <m:t>𝑮</m:t>
                        </m:r>
                      </m:sub>
                      <m:sup>
                        <m:r>
                          <a:rPr lang="it-IT" sz="2400" b="1" i="1" smtClean="0">
                            <a:latin typeface="Cambria Math" panose="02040503050406030204" pitchFamily="18" charset="0"/>
                          </a:rPr>
                          <m:t> −</m:t>
                        </m:r>
                      </m:sup>
                    </m:sSubSup>
                    <m:d>
                      <m:dPr>
                        <m:ctrlPr>
                          <a:rPr lang="it-IT" sz="2400" b="1" i="1">
                            <a:latin typeface="Cambria Math" panose="02040503050406030204" pitchFamily="18" charset="0"/>
                          </a:rPr>
                        </m:ctrlPr>
                      </m:dPr>
                      <m:e>
                        <m:r>
                          <a:rPr lang="it-IT" sz="2400" b="1" i="1">
                            <a:latin typeface="Cambria Math" panose="02040503050406030204" pitchFamily="18" charset="0"/>
                          </a:rPr>
                          <m:t>𝒗</m:t>
                        </m:r>
                      </m:e>
                    </m:d>
                    <m:r>
                      <a:rPr lang="it-IT" sz="2400" b="1" i="0" smtClean="0">
                        <a:latin typeface="Cambria Math" panose="02040503050406030204" pitchFamily="18" charset="0"/>
                      </a:rPr>
                      <m:t>+</m:t>
                    </m:r>
                  </m:oMath>
                </a14:m>
                <a:r>
                  <a:rPr lang="it-IT" sz="2400" b="1" dirty="0"/>
                  <a:t> </a:t>
                </a:r>
                <a14:m>
                  <m:oMath xmlns:m="http://schemas.openxmlformats.org/officeDocument/2006/math">
                    <m:sSubSup>
                      <m:sSubSupPr>
                        <m:ctrlPr>
                          <a:rPr lang="it-IT" sz="2400" b="1" i="1" smtClean="0">
                            <a:latin typeface="Cambria Math" panose="02040503050406030204" pitchFamily="18" charset="0"/>
                          </a:rPr>
                        </m:ctrlPr>
                      </m:sSubSupPr>
                      <m:e>
                        <m:r>
                          <a:rPr lang="it-IT" sz="2400" b="1" i="1">
                            <a:latin typeface="Cambria Math" panose="02040503050406030204" pitchFamily="18" charset="0"/>
                          </a:rPr>
                          <m:t>𝒅</m:t>
                        </m:r>
                      </m:e>
                      <m:sub>
                        <m:r>
                          <a:rPr lang="it-IT" sz="2400" b="1" i="1">
                            <a:latin typeface="Cambria Math" panose="02040503050406030204" pitchFamily="18" charset="0"/>
                          </a:rPr>
                          <m:t>𝑮</m:t>
                        </m:r>
                      </m:sub>
                      <m:sup>
                        <m:r>
                          <a:rPr lang="it-IT" sz="2400" b="1" i="1" smtClean="0">
                            <a:latin typeface="Cambria Math" panose="02040503050406030204" pitchFamily="18" charset="0"/>
                          </a:rPr>
                          <m:t> +</m:t>
                        </m:r>
                      </m:sup>
                    </m:sSubSup>
                    <m:d>
                      <m:dPr>
                        <m:ctrlPr>
                          <a:rPr lang="it-IT" sz="2400" b="1" i="1">
                            <a:latin typeface="Cambria Math" panose="02040503050406030204" pitchFamily="18" charset="0"/>
                          </a:rPr>
                        </m:ctrlPr>
                      </m:dPr>
                      <m:e>
                        <m:r>
                          <a:rPr lang="it-IT" sz="2400" b="1" i="1">
                            <a:latin typeface="Cambria Math" panose="02040503050406030204" pitchFamily="18" charset="0"/>
                          </a:rPr>
                          <m:t>𝒗</m:t>
                        </m:r>
                      </m:e>
                    </m:d>
                  </m:oMath>
                </a14:m>
                <a:endParaRPr lang="it-IT" sz="2400" b="1" dirty="0"/>
              </a:p>
              <a:p>
                <a:pPr marL="0" indent="0" algn="ctr">
                  <a:buNone/>
                </a:pPr>
                <a:endParaRPr lang="it-IT" sz="2400" b="1" dirty="0"/>
              </a:p>
              <a:p>
                <a:pPr algn="just"/>
                <a:r>
                  <a:rPr lang="it-IT" sz="2000" b="1" dirty="0">
                    <a:solidFill>
                      <a:srgbClr val="7030A0"/>
                    </a:solidFill>
                  </a:rPr>
                  <a:t>Osservazione 2</a:t>
                </a:r>
                <a:r>
                  <a:rPr lang="it-IT" sz="2000" dirty="0"/>
                  <a:t>:  Vale una formula analoga all’</a:t>
                </a:r>
                <a:r>
                  <a:rPr lang="it-IT" sz="2000" b="1" dirty="0">
                    <a:solidFill>
                      <a:schemeClr val="accent2">
                        <a:lumMod val="75000"/>
                      </a:schemeClr>
                    </a:solidFill>
                  </a:rPr>
                  <a:t>Handshaking Lemma</a:t>
                </a:r>
                <a:r>
                  <a:rPr lang="it-IT" sz="2000" dirty="0"/>
                  <a:t>, i.e.</a:t>
                </a:r>
              </a:p>
              <a:p>
                <a:pPr marL="0" indent="0" algn="ctr">
                  <a:buNone/>
                </a:pPr>
                <a14:m>
                  <m:oMathPara xmlns:m="http://schemas.openxmlformats.org/officeDocument/2006/math">
                    <m:oMathParaPr>
                      <m:jc m:val="centerGroup"/>
                    </m:oMathParaPr>
                    <m:oMath xmlns:m="http://schemas.openxmlformats.org/officeDocument/2006/math">
                      <m:nary>
                        <m:naryPr>
                          <m:chr m:val="∑"/>
                          <m:ctrlPr>
                            <a:rPr lang="it-IT" sz="2400" b="1" i="1" smtClean="0">
                              <a:latin typeface="Cambria Math" panose="02040503050406030204" pitchFamily="18" charset="0"/>
                            </a:rPr>
                          </m:ctrlPr>
                        </m:naryPr>
                        <m:sub>
                          <m:r>
                            <m:rPr>
                              <m:brk m:alnAt="23"/>
                            </m:rPr>
                            <a:rPr lang="it-IT" sz="2400" b="1" i="1" smtClean="0">
                              <a:latin typeface="Cambria Math" panose="02040503050406030204" pitchFamily="18" charset="0"/>
                            </a:rPr>
                            <m:t>𝒗</m:t>
                          </m:r>
                          <m:r>
                            <a:rPr lang="it-IT" sz="2400" b="1" i="1" smtClean="0">
                              <a:latin typeface="Cambria Math" panose="02040503050406030204" pitchFamily="18" charset="0"/>
                            </a:rPr>
                            <m:t> ∈ </m:t>
                          </m:r>
                          <m:r>
                            <a:rPr lang="it-IT" sz="2400" b="1" i="1" smtClean="0">
                              <a:latin typeface="Cambria Math" panose="02040503050406030204" pitchFamily="18" charset="0"/>
                            </a:rPr>
                            <m:t>𝑽</m:t>
                          </m:r>
                        </m:sub>
                        <m:sup/>
                        <m:e>
                          <m:sSubSup>
                            <m:sSubSupPr>
                              <m:ctrlPr>
                                <a:rPr lang="it-IT" sz="2400" b="1" i="1" smtClean="0">
                                  <a:latin typeface="Cambria Math" panose="02040503050406030204" pitchFamily="18" charset="0"/>
                                </a:rPr>
                              </m:ctrlPr>
                            </m:sSubSupPr>
                            <m:e>
                              <m:r>
                                <a:rPr lang="it-IT" sz="2400" b="1" i="1" smtClean="0">
                                  <a:latin typeface="Cambria Math" panose="02040503050406030204" pitchFamily="18" charset="0"/>
                                </a:rPr>
                                <m:t>𝒅</m:t>
                              </m:r>
                            </m:e>
                            <m:sub>
                              <m:r>
                                <a:rPr lang="it-IT" sz="2400" b="1" i="1" smtClean="0">
                                  <a:latin typeface="Cambria Math" panose="02040503050406030204" pitchFamily="18" charset="0"/>
                                </a:rPr>
                                <m:t>𝑫</m:t>
                              </m:r>
                            </m:sub>
                            <m:sup>
                              <m:r>
                                <a:rPr lang="it-IT" sz="2400" b="1" i="1" smtClean="0">
                                  <a:latin typeface="Cambria Math" panose="02040503050406030204" pitchFamily="18" charset="0"/>
                                </a:rPr>
                                <m:t> −</m:t>
                              </m:r>
                            </m:sup>
                          </m:sSubSup>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𝒗</m:t>
                              </m:r>
                            </m:e>
                          </m:d>
                          <m:r>
                            <a:rPr lang="it-IT" sz="2400" b="1" i="1" smtClean="0">
                              <a:latin typeface="Cambria Math" panose="02040503050406030204" pitchFamily="18" charset="0"/>
                            </a:rPr>
                            <m:t>=|</m:t>
                          </m:r>
                          <m:r>
                            <a:rPr lang="it-IT" sz="2400" b="1" i="1" smtClean="0">
                              <a:latin typeface="Cambria Math" panose="02040503050406030204" pitchFamily="18" charset="0"/>
                            </a:rPr>
                            <m:t>𝑨</m:t>
                          </m:r>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𝑫</m:t>
                              </m:r>
                            </m:e>
                          </m:d>
                          <m:r>
                            <a:rPr lang="it-IT" sz="2400" b="1" i="1" smtClean="0">
                              <a:latin typeface="Cambria Math" panose="02040503050406030204" pitchFamily="18" charset="0"/>
                            </a:rPr>
                            <m:t>|</m:t>
                          </m:r>
                        </m:e>
                      </m:nary>
                    </m:oMath>
                  </m:oMathPara>
                </a14:m>
                <a:endParaRPr lang="it-IT" sz="2400" b="1" dirty="0"/>
              </a:p>
              <a:p>
                <a:pPr algn="just"/>
                <a:endParaRPr lang="it-IT" sz="2000" dirty="0"/>
              </a:p>
              <a:p>
                <a:pPr algn="just"/>
                <a:r>
                  <a:rPr lang="it-IT" sz="2000" b="1" dirty="0">
                    <a:solidFill>
                      <a:srgbClr val="7030A0"/>
                    </a:solidFill>
                  </a:rPr>
                  <a:t>Osservazione 3</a:t>
                </a:r>
                <a:r>
                  <a:rPr lang="it-IT" sz="2000" dirty="0"/>
                  <a:t>: In un grafo orientato ha senso parlare di cammini diretti, anziché di solamente cammini.</a:t>
                </a:r>
              </a:p>
            </p:txBody>
          </p:sp>
        </mc:Choice>
        <mc:Fallback xmlns="">
          <p:sp>
            <p:nvSpPr>
              <p:cNvPr id="4" name="Segnaposto contenuto 3">
                <a:extLst>
                  <a:ext uri="{FF2B5EF4-FFF2-40B4-BE49-F238E27FC236}">
                    <a16:creationId xmlns:a16="http://schemas.microsoft.com/office/drawing/2014/main" id="{3BDE329E-0C12-41D8-8E60-1F0048ED4BE9}"/>
                  </a:ext>
                </a:extLst>
              </p:cNvPr>
              <p:cNvSpPr>
                <a:spLocks noGrp="1" noRot="1" noChangeAspect="1" noMove="1" noResize="1" noEditPoints="1" noAdjustHandles="1" noChangeArrowheads="1" noChangeShapeType="1" noTextEdit="1"/>
              </p:cNvSpPr>
              <p:nvPr>
                <p:ph idx="1"/>
              </p:nvPr>
            </p:nvSpPr>
            <p:spPr>
              <a:xfrm>
                <a:off x="204951" y="2532993"/>
                <a:ext cx="11759367" cy="4120056"/>
              </a:xfrm>
              <a:blipFill>
                <a:blip r:embed="rId3"/>
                <a:stretch>
                  <a:fillRect l="-207" t="-2222" r="-467"/>
                </a:stretch>
              </a:blipFill>
            </p:spPr>
            <p:txBody>
              <a:bodyPr/>
              <a:lstStyle/>
              <a:p>
                <a:r>
                  <a:rPr lang="it-IT">
                    <a:noFill/>
                  </a:rPr>
                  <a:t> </a:t>
                </a:r>
              </a:p>
            </p:txBody>
          </p:sp>
        </mc:Fallback>
      </mc:AlternateContent>
    </p:spTree>
    <p:extLst>
      <p:ext uri="{BB962C8B-B14F-4D97-AF65-F5344CB8AC3E}">
        <p14:creationId xmlns:p14="http://schemas.microsoft.com/office/powerpoint/2010/main" val="1402026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3B074952-7394-44E6-ABA3-750CAD21FA7F}"/>
                  </a:ext>
                </a:extLst>
              </p:cNvPr>
              <p:cNvSpPr>
                <a:spLocks noGrp="1"/>
              </p:cNvSpPr>
              <p:nvPr>
                <p:ph idx="1"/>
              </p:nvPr>
            </p:nvSpPr>
            <p:spPr>
              <a:xfrm>
                <a:off x="6634967" y="2722178"/>
                <a:ext cx="5035665" cy="3887941"/>
              </a:xfrm>
            </p:spPr>
            <p:txBody>
              <a:bodyPr>
                <a:normAutofit/>
              </a:bodyPr>
              <a:lstStyle/>
              <a:p>
                <a:pPr marL="0" indent="0" algn="just">
                  <a:buNone/>
                </a:pPr>
                <a:r>
                  <a:rPr lang="it-IT" dirty="0"/>
                  <a:t>In questo esempio, grazie alle notazioni introdotte precedentemente, possiamo scrivere:</a:t>
                </a:r>
              </a:p>
              <a:p>
                <a:pPr marL="0" indent="0" algn="just">
                  <a:buNone/>
                </a:pPr>
                <a:endParaRPr lang="it-IT" dirty="0"/>
              </a:p>
              <a:p>
                <a:pPr marL="0" indent="0" algn="just">
                  <a:buNone/>
                </a:pPr>
                <a14:m>
                  <m:oMathPara xmlns:m="http://schemas.openxmlformats.org/officeDocument/2006/math">
                    <m:oMathParaPr>
                      <m:jc m:val="centerGroup"/>
                    </m:oMathParaPr>
                    <m:oMath xmlns:m="http://schemas.openxmlformats.org/officeDocument/2006/math">
                      <m:sSubSup>
                        <m:sSubSupPr>
                          <m:ctrlPr>
                            <a:rPr lang="it-IT" b="1" i="1" smtClean="0">
                              <a:latin typeface="Cambria Math" panose="02040503050406030204" pitchFamily="18" charset="0"/>
                            </a:rPr>
                          </m:ctrlPr>
                        </m:sSubSupPr>
                        <m:e>
                          <m:r>
                            <a:rPr lang="it-IT" b="1" i="1" smtClean="0">
                              <a:latin typeface="Cambria Math" panose="02040503050406030204" pitchFamily="18" charset="0"/>
                            </a:rPr>
                            <m:t>𝒅</m:t>
                          </m:r>
                        </m:e>
                        <m:sub>
                          <m:r>
                            <a:rPr lang="it-IT" b="1" i="1" smtClean="0">
                              <a:latin typeface="Cambria Math" panose="02040503050406030204" pitchFamily="18" charset="0"/>
                            </a:rPr>
                            <m:t>𝑮</m:t>
                          </m:r>
                        </m:sub>
                        <m:sup>
                          <m:r>
                            <a:rPr lang="it-IT" b="1" i="1" smtClean="0">
                              <a:latin typeface="Cambria Math" panose="02040503050406030204" pitchFamily="18" charset="0"/>
                            </a:rPr>
                            <m:t> −</m:t>
                          </m:r>
                        </m:sup>
                      </m:sSubSup>
                      <m:d>
                        <m:dPr>
                          <m:ctrlPr>
                            <a:rPr lang="it-IT" b="1" i="1" smtClean="0">
                              <a:latin typeface="Cambria Math" panose="02040503050406030204" pitchFamily="18" charset="0"/>
                            </a:rPr>
                          </m:ctrlPr>
                        </m:dPr>
                        <m:e>
                          <m:r>
                            <a:rPr lang="it-IT" b="1" i="1" smtClean="0">
                              <a:latin typeface="Cambria Math" panose="02040503050406030204" pitchFamily="18" charset="0"/>
                            </a:rPr>
                            <m:t>𝒗</m:t>
                          </m:r>
                        </m:e>
                      </m:d>
                      <m:r>
                        <a:rPr lang="it-IT" b="1" i="1" smtClean="0">
                          <a:latin typeface="Cambria Math" panose="02040503050406030204" pitchFamily="18" charset="0"/>
                        </a:rPr>
                        <m:t>=</m:t>
                      </m:r>
                      <m:r>
                        <a:rPr lang="it-IT" b="1" i="1" smtClean="0">
                          <a:latin typeface="Cambria Math" panose="02040503050406030204" pitchFamily="18" charset="0"/>
                        </a:rPr>
                        <m:t>𝟏</m:t>
                      </m:r>
                    </m:oMath>
                  </m:oMathPara>
                </a14:m>
                <a:endParaRPr lang="it-IT" b="1" dirty="0"/>
              </a:p>
              <a:p>
                <a:pPr marL="0" indent="0" algn="just">
                  <a:buNone/>
                </a:pPr>
                <a:endParaRPr lang="it-IT" b="1" dirty="0"/>
              </a:p>
              <a:p>
                <a:pPr marL="0" indent="0" algn="just">
                  <a:buNone/>
                </a:pPr>
                <a14:m>
                  <m:oMathPara xmlns:m="http://schemas.openxmlformats.org/officeDocument/2006/math">
                    <m:oMathParaPr>
                      <m:jc m:val="centerGroup"/>
                    </m:oMathParaPr>
                    <m:oMath xmlns:m="http://schemas.openxmlformats.org/officeDocument/2006/math">
                      <m:sSubSup>
                        <m:sSubSupPr>
                          <m:ctrlPr>
                            <a:rPr lang="it-IT" b="1" i="1" smtClean="0">
                              <a:latin typeface="Cambria Math" panose="02040503050406030204" pitchFamily="18" charset="0"/>
                            </a:rPr>
                          </m:ctrlPr>
                        </m:sSubSupPr>
                        <m:e>
                          <m:r>
                            <a:rPr lang="it-IT" b="1" i="1" smtClean="0">
                              <a:latin typeface="Cambria Math" panose="02040503050406030204" pitchFamily="18" charset="0"/>
                            </a:rPr>
                            <m:t>𝒅</m:t>
                          </m:r>
                        </m:e>
                        <m:sub>
                          <m:r>
                            <a:rPr lang="it-IT" b="1" i="1" smtClean="0">
                              <a:latin typeface="Cambria Math" panose="02040503050406030204" pitchFamily="18" charset="0"/>
                            </a:rPr>
                            <m:t>𝑮</m:t>
                          </m:r>
                        </m:sub>
                        <m:sup>
                          <m:r>
                            <a:rPr lang="it-IT" b="1" i="1" smtClean="0">
                              <a:latin typeface="Cambria Math" panose="02040503050406030204" pitchFamily="18" charset="0"/>
                            </a:rPr>
                            <m:t> +</m:t>
                          </m:r>
                        </m:sup>
                      </m:sSubSup>
                      <m:d>
                        <m:dPr>
                          <m:ctrlPr>
                            <a:rPr lang="it-IT" b="1" i="1" smtClean="0">
                              <a:latin typeface="Cambria Math" panose="02040503050406030204" pitchFamily="18" charset="0"/>
                            </a:rPr>
                          </m:ctrlPr>
                        </m:dPr>
                        <m:e>
                          <m:r>
                            <a:rPr lang="it-IT" b="1" i="1" smtClean="0">
                              <a:latin typeface="Cambria Math" panose="02040503050406030204" pitchFamily="18" charset="0"/>
                            </a:rPr>
                            <m:t>𝒗</m:t>
                          </m:r>
                        </m:e>
                      </m:d>
                      <m:r>
                        <a:rPr lang="it-IT" b="1" i="1" smtClean="0">
                          <a:latin typeface="Cambria Math" panose="02040503050406030204" pitchFamily="18" charset="0"/>
                        </a:rPr>
                        <m:t>=</m:t>
                      </m:r>
                      <m:r>
                        <a:rPr lang="it-IT" b="1" i="1" smtClean="0">
                          <a:latin typeface="Cambria Math" panose="02040503050406030204" pitchFamily="18" charset="0"/>
                        </a:rPr>
                        <m:t>𝟐</m:t>
                      </m:r>
                    </m:oMath>
                  </m:oMathPara>
                </a14:m>
                <a:endParaRPr lang="it-IT" b="1" dirty="0"/>
              </a:p>
              <a:p>
                <a:pPr marL="0" indent="0" algn="just">
                  <a:buNone/>
                </a:pPr>
                <a:endParaRPr lang="it-IT" dirty="0"/>
              </a:p>
              <a:p>
                <a:pPr marL="0" indent="0" algn="just">
                  <a:buNone/>
                </a:pPr>
                <a14:m>
                  <m:oMathPara xmlns:m="http://schemas.openxmlformats.org/officeDocument/2006/math">
                    <m:oMathParaPr>
                      <m:jc m:val="centerGroup"/>
                    </m:oMathParaPr>
                    <m:oMath xmlns:m="http://schemas.openxmlformats.org/officeDocument/2006/math">
                      <m:nary>
                        <m:naryPr>
                          <m:chr m:val="∑"/>
                          <m:ctrlPr>
                            <a:rPr lang="it-IT" sz="1800" b="1" i="1" smtClean="0">
                              <a:latin typeface="Cambria Math" panose="02040503050406030204" pitchFamily="18" charset="0"/>
                            </a:rPr>
                          </m:ctrlPr>
                        </m:naryPr>
                        <m:sub>
                          <m:r>
                            <m:rPr>
                              <m:brk m:alnAt="23"/>
                            </m:rPr>
                            <a:rPr lang="it-IT" sz="1800" b="1" i="1" smtClean="0">
                              <a:latin typeface="Cambria Math" panose="02040503050406030204" pitchFamily="18" charset="0"/>
                            </a:rPr>
                            <m:t>𝒗</m:t>
                          </m:r>
                          <m:r>
                            <a:rPr lang="it-IT" sz="1800" b="1" i="1" smtClean="0">
                              <a:latin typeface="Cambria Math" panose="02040503050406030204" pitchFamily="18" charset="0"/>
                            </a:rPr>
                            <m:t> ∈ </m:t>
                          </m:r>
                          <m:r>
                            <a:rPr lang="it-IT" sz="1800" b="1" i="1" smtClean="0">
                              <a:latin typeface="Cambria Math" panose="02040503050406030204" pitchFamily="18" charset="0"/>
                            </a:rPr>
                            <m:t>𝑽</m:t>
                          </m:r>
                        </m:sub>
                        <m:sup/>
                        <m:e>
                          <m:sSubSup>
                            <m:sSubSupPr>
                              <m:ctrlPr>
                                <a:rPr lang="it-IT" sz="1800" b="1" i="1" smtClean="0">
                                  <a:latin typeface="Cambria Math" panose="02040503050406030204" pitchFamily="18" charset="0"/>
                                </a:rPr>
                              </m:ctrlPr>
                            </m:sSubSupPr>
                            <m:e>
                              <m:r>
                                <a:rPr lang="it-IT" sz="1800" b="1" i="1" smtClean="0">
                                  <a:latin typeface="Cambria Math" panose="02040503050406030204" pitchFamily="18" charset="0"/>
                                </a:rPr>
                                <m:t>𝒅</m:t>
                              </m:r>
                            </m:e>
                            <m:sub>
                              <m:r>
                                <a:rPr lang="it-IT" sz="1800" b="1" i="1" smtClean="0">
                                  <a:latin typeface="Cambria Math" panose="02040503050406030204" pitchFamily="18" charset="0"/>
                                </a:rPr>
                                <m:t>𝑫</m:t>
                              </m:r>
                            </m:sub>
                            <m:sup>
                              <m:r>
                                <a:rPr lang="it-IT" sz="1800" b="1" i="1" smtClean="0">
                                  <a:latin typeface="Cambria Math" panose="02040503050406030204" pitchFamily="18" charset="0"/>
                                </a:rPr>
                                <m:t> −</m:t>
                              </m:r>
                            </m:sup>
                          </m:sSubSup>
                          <m:d>
                            <m:dPr>
                              <m:ctrlPr>
                                <a:rPr lang="it-IT" sz="1800" b="1" i="1" smtClean="0">
                                  <a:latin typeface="Cambria Math" panose="02040503050406030204" pitchFamily="18" charset="0"/>
                                </a:rPr>
                              </m:ctrlPr>
                            </m:dPr>
                            <m:e>
                              <m:r>
                                <a:rPr lang="it-IT" sz="1800" b="1" i="1" smtClean="0">
                                  <a:latin typeface="Cambria Math" panose="02040503050406030204" pitchFamily="18" charset="0"/>
                                </a:rPr>
                                <m:t>𝒗</m:t>
                              </m:r>
                            </m:e>
                          </m:d>
                          <m:r>
                            <a:rPr lang="it-IT" sz="1800" b="1" i="1" smtClean="0">
                              <a:latin typeface="Cambria Math" panose="02040503050406030204" pitchFamily="18" charset="0"/>
                            </a:rPr>
                            <m:t>=|</m:t>
                          </m:r>
                          <m:r>
                            <a:rPr lang="it-IT" sz="1800" b="1" i="1" smtClean="0">
                              <a:latin typeface="Cambria Math" panose="02040503050406030204" pitchFamily="18" charset="0"/>
                            </a:rPr>
                            <m:t>𝑨</m:t>
                          </m:r>
                          <m:d>
                            <m:dPr>
                              <m:ctrlPr>
                                <a:rPr lang="it-IT" sz="1800" b="1" i="1" smtClean="0">
                                  <a:latin typeface="Cambria Math" panose="02040503050406030204" pitchFamily="18" charset="0"/>
                                </a:rPr>
                              </m:ctrlPr>
                            </m:dPr>
                            <m:e>
                              <m:r>
                                <a:rPr lang="it-IT" sz="1800" b="1" i="1" smtClean="0">
                                  <a:latin typeface="Cambria Math" panose="02040503050406030204" pitchFamily="18" charset="0"/>
                                </a:rPr>
                                <m:t>𝑫</m:t>
                              </m:r>
                            </m:e>
                          </m:d>
                          <m:r>
                            <a:rPr lang="it-IT" sz="1800" b="1" i="1" smtClean="0">
                              <a:latin typeface="Cambria Math" panose="02040503050406030204" pitchFamily="18" charset="0"/>
                            </a:rPr>
                            <m:t>|</m:t>
                          </m:r>
                        </m:e>
                      </m:nary>
                      <m:r>
                        <a:rPr lang="it-IT" sz="1800" b="1" i="1" smtClean="0">
                          <a:latin typeface="Cambria Math" panose="02040503050406030204" pitchFamily="18" charset="0"/>
                        </a:rPr>
                        <m:t>=</m:t>
                      </m:r>
                      <m:r>
                        <a:rPr lang="it-IT" sz="1800" b="1" i="1" smtClean="0">
                          <a:latin typeface="Cambria Math" panose="02040503050406030204" pitchFamily="18" charset="0"/>
                        </a:rPr>
                        <m:t>𝟑</m:t>
                      </m:r>
                    </m:oMath>
                  </m:oMathPara>
                </a14:m>
                <a:endParaRPr lang="it-IT" sz="1800" b="1" dirty="0"/>
              </a:p>
              <a:p>
                <a:pPr marL="0" indent="0" algn="just">
                  <a:buNone/>
                </a:pPr>
                <a:endParaRPr lang="it-IT" dirty="0"/>
              </a:p>
            </p:txBody>
          </p:sp>
        </mc:Choice>
        <mc:Fallback xmlns="">
          <p:sp>
            <p:nvSpPr>
              <p:cNvPr id="3" name="Segnaposto contenuto 2">
                <a:extLst>
                  <a:ext uri="{FF2B5EF4-FFF2-40B4-BE49-F238E27FC236}">
                    <a16:creationId xmlns:a16="http://schemas.microsoft.com/office/drawing/2014/main" id="{3B074952-7394-44E6-ABA3-750CAD21FA7F}"/>
                  </a:ext>
                </a:extLst>
              </p:cNvPr>
              <p:cNvSpPr>
                <a:spLocks noGrp="1" noRot="1" noChangeAspect="1" noMove="1" noResize="1" noEditPoints="1" noAdjustHandles="1" noChangeArrowheads="1" noChangeShapeType="1" noTextEdit="1"/>
              </p:cNvSpPr>
              <p:nvPr>
                <p:ph idx="1"/>
              </p:nvPr>
            </p:nvSpPr>
            <p:spPr>
              <a:xfrm>
                <a:off x="6634967" y="2722178"/>
                <a:ext cx="5035665" cy="3887941"/>
              </a:xfrm>
              <a:blipFill>
                <a:blip r:embed="rId2"/>
                <a:stretch>
                  <a:fillRect l="-969" t="-942" r="-1090"/>
                </a:stretch>
              </a:blipFill>
            </p:spPr>
            <p:txBody>
              <a:bodyPr/>
              <a:lstStyle/>
              <a:p>
                <a:r>
                  <a:rPr lang="it-IT">
                    <a:noFill/>
                  </a:rPr>
                  <a:t> </a:t>
                </a:r>
              </a:p>
            </p:txBody>
          </p:sp>
        </mc:Fallback>
      </mc:AlternateContent>
      <p:sp>
        <p:nvSpPr>
          <p:cNvPr id="2" name="CasellaDiTesto 1">
            <a:extLst>
              <a:ext uri="{FF2B5EF4-FFF2-40B4-BE49-F238E27FC236}">
                <a16:creationId xmlns:a16="http://schemas.microsoft.com/office/drawing/2014/main" id="{80DBB060-E13E-4145-935C-F8EEA65F8B28}"/>
              </a:ext>
            </a:extLst>
          </p:cNvPr>
          <p:cNvSpPr txBox="1"/>
          <p:nvPr/>
        </p:nvSpPr>
        <p:spPr>
          <a:xfrm>
            <a:off x="3503364" y="931702"/>
            <a:ext cx="5761822" cy="923330"/>
          </a:xfrm>
          <a:prstGeom prst="rect">
            <a:avLst/>
          </a:prstGeom>
          <a:noFill/>
        </p:spPr>
        <p:txBody>
          <a:bodyPr wrap="square" rtlCol="0">
            <a:spAutoFit/>
            <a:scene3d>
              <a:camera prst="orthographicFront"/>
              <a:lightRig rig="flood" dir="t"/>
            </a:scene3d>
            <a:sp3d extrusionH="57150" prstMaterial="dkEdge">
              <a:bevelT w="82550" h="38100" prst="coolSlant"/>
              <a:bevelB w="38100" h="38100" prst="relaxedInset"/>
            </a:sp3d>
          </a:bodyPr>
          <a:lstStyle/>
          <a:p>
            <a:pPr algn="ctr"/>
            <a:r>
              <a:rPr lang="it-IT" sz="5400" b="1" dirty="0">
                <a:solidFill>
                  <a:schemeClr val="bg1"/>
                </a:solidFill>
                <a:latin typeface="Abadi Extra Light" panose="020B0204020104020204" pitchFamily="34" charset="0"/>
              </a:rPr>
              <a:t>Illustrazione 1</a:t>
            </a:r>
          </a:p>
        </p:txBody>
      </p:sp>
      <p:cxnSp>
        <p:nvCxnSpPr>
          <p:cNvPr id="4" name="Connettore diritto 3">
            <a:extLst>
              <a:ext uri="{FF2B5EF4-FFF2-40B4-BE49-F238E27FC236}">
                <a16:creationId xmlns:a16="http://schemas.microsoft.com/office/drawing/2014/main" id="{8B56F72A-38D8-41CE-A2DD-1B3EE765ED66}"/>
              </a:ext>
            </a:extLst>
          </p:cNvPr>
          <p:cNvCxnSpPr>
            <a:cxnSpLocks/>
            <a:stCxn id="7" idx="6"/>
            <a:endCxn id="10" idx="2"/>
          </p:cNvCxnSpPr>
          <p:nvPr/>
        </p:nvCxnSpPr>
        <p:spPr>
          <a:xfrm>
            <a:off x="1670718" y="4202620"/>
            <a:ext cx="2124532" cy="12265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3CA5EE40-1FDF-489B-BE14-4A8924552D74}"/>
              </a:ext>
            </a:extLst>
          </p:cNvPr>
          <p:cNvCxnSpPr>
            <a:cxnSpLocks/>
            <a:stCxn id="10" idx="5"/>
            <a:endCxn id="9" idx="4"/>
          </p:cNvCxnSpPr>
          <p:nvPr/>
        </p:nvCxnSpPr>
        <p:spPr>
          <a:xfrm>
            <a:off x="3937048" y="4383343"/>
            <a:ext cx="1307256" cy="137999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A995E950-0923-493A-8365-C890644DA445}"/>
              </a:ext>
            </a:extLst>
          </p:cNvPr>
          <p:cNvCxnSpPr>
            <a:cxnSpLocks/>
          </p:cNvCxnSpPr>
          <p:nvPr/>
        </p:nvCxnSpPr>
        <p:spPr>
          <a:xfrm flipH="1">
            <a:off x="3858760" y="3406815"/>
            <a:ext cx="1458566" cy="9561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Connettore 6">
            <a:extLst>
              <a:ext uri="{FF2B5EF4-FFF2-40B4-BE49-F238E27FC236}">
                <a16:creationId xmlns:a16="http://schemas.microsoft.com/office/drawing/2014/main" id="{01EB2D92-4268-4224-993F-EA9B33C40EA9}"/>
              </a:ext>
            </a:extLst>
          </p:cNvPr>
          <p:cNvSpPr/>
          <p:nvPr/>
        </p:nvSpPr>
        <p:spPr>
          <a:xfrm>
            <a:off x="1504591" y="4120503"/>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onnettore 7">
            <a:extLst>
              <a:ext uri="{FF2B5EF4-FFF2-40B4-BE49-F238E27FC236}">
                <a16:creationId xmlns:a16="http://schemas.microsoft.com/office/drawing/2014/main" id="{AED10662-E258-4A61-966D-543DB377FE83}"/>
              </a:ext>
            </a:extLst>
          </p:cNvPr>
          <p:cNvSpPr/>
          <p:nvPr/>
        </p:nvSpPr>
        <p:spPr>
          <a:xfrm>
            <a:off x="5249423" y="3294619"/>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3005C3A0-29DF-4D7E-B3CB-D64D9B9B35DB}"/>
              </a:ext>
            </a:extLst>
          </p:cNvPr>
          <p:cNvSpPr/>
          <p:nvPr/>
        </p:nvSpPr>
        <p:spPr>
          <a:xfrm rot="19515125">
            <a:off x="5114436" y="561375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onnettore 9">
            <a:extLst>
              <a:ext uri="{FF2B5EF4-FFF2-40B4-BE49-F238E27FC236}">
                <a16:creationId xmlns:a16="http://schemas.microsoft.com/office/drawing/2014/main" id="{960414ED-156B-4EB7-A375-BCA14270E344}"/>
              </a:ext>
            </a:extLst>
          </p:cNvPr>
          <p:cNvSpPr/>
          <p:nvPr/>
        </p:nvSpPr>
        <p:spPr>
          <a:xfrm>
            <a:off x="3795250" y="4243161"/>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47606873-9D85-43CF-B5FB-F52087B5F879}"/>
              </a:ext>
            </a:extLst>
          </p:cNvPr>
          <p:cNvSpPr txBox="1"/>
          <p:nvPr/>
        </p:nvSpPr>
        <p:spPr>
          <a:xfrm>
            <a:off x="3736519" y="3699961"/>
            <a:ext cx="300596" cy="584775"/>
          </a:xfrm>
          <a:prstGeom prst="rect">
            <a:avLst/>
          </a:prstGeom>
          <a:noFill/>
        </p:spPr>
        <p:txBody>
          <a:bodyPr wrap="square" rtlCol="0">
            <a:spAutoFit/>
          </a:bodyPr>
          <a:lstStyle/>
          <a:p>
            <a:pPr algn="ctr"/>
            <a:r>
              <a:rPr lang="it-IT" sz="3200" b="1" dirty="0">
                <a:latin typeface="Bembo" panose="02020502050201020203" pitchFamily="18" charset="0"/>
              </a:rPr>
              <a:t>v</a:t>
            </a:r>
          </a:p>
        </p:txBody>
      </p:sp>
      <p:cxnSp>
        <p:nvCxnSpPr>
          <p:cNvPr id="29" name="Connettore 2 28">
            <a:extLst>
              <a:ext uri="{FF2B5EF4-FFF2-40B4-BE49-F238E27FC236}">
                <a16:creationId xmlns:a16="http://schemas.microsoft.com/office/drawing/2014/main" id="{8F9D34F9-73FC-4C78-BFC0-FCF4780AEB52}"/>
              </a:ext>
            </a:extLst>
          </p:cNvPr>
          <p:cNvCxnSpPr>
            <a:cxnSpLocks/>
          </p:cNvCxnSpPr>
          <p:nvPr/>
        </p:nvCxnSpPr>
        <p:spPr>
          <a:xfrm>
            <a:off x="2659117" y="4256691"/>
            <a:ext cx="273269" cy="28045"/>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36" name="Connettore 2 35">
            <a:extLst>
              <a:ext uri="{FF2B5EF4-FFF2-40B4-BE49-F238E27FC236}">
                <a16:creationId xmlns:a16="http://schemas.microsoft.com/office/drawing/2014/main" id="{0489BB52-D76B-4989-B3BF-669E4EF97597}"/>
              </a:ext>
            </a:extLst>
          </p:cNvPr>
          <p:cNvCxnSpPr>
            <a:cxnSpLocks/>
          </p:cNvCxnSpPr>
          <p:nvPr/>
        </p:nvCxnSpPr>
        <p:spPr>
          <a:xfrm flipV="1">
            <a:off x="4595148" y="3699964"/>
            <a:ext cx="246100" cy="184934"/>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6" name="Connettore 2 45">
            <a:extLst>
              <a:ext uri="{FF2B5EF4-FFF2-40B4-BE49-F238E27FC236}">
                <a16:creationId xmlns:a16="http://schemas.microsoft.com/office/drawing/2014/main" id="{ACF6FDE7-E1CF-4304-88B0-6A2BFDD94C74}"/>
              </a:ext>
            </a:extLst>
          </p:cNvPr>
          <p:cNvCxnSpPr>
            <a:cxnSpLocks/>
          </p:cNvCxnSpPr>
          <p:nvPr/>
        </p:nvCxnSpPr>
        <p:spPr>
          <a:xfrm>
            <a:off x="4414345" y="4901273"/>
            <a:ext cx="176331" cy="172069"/>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1262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nettore diritto 27">
            <a:extLst>
              <a:ext uri="{FF2B5EF4-FFF2-40B4-BE49-F238E27FC236}">
                <a16:creationId xmlns:a16="http://schemas.microsoft.com/office/drawing/2014/main" id="{52538AF7-21AD-4C5A-A271-811DD0516F95}"/>
              </a:ext>
            </a:extLst>
          </p:cNvPr>
          <p:cNvCxnSpPr>
            <a:cxnSpLocks/>
            <a:stCxn id="10" idx="4"/>
            <a:endCxn id="8" idx="0"/>
          </p:cNvCxnSpPr>
          <p:nvPr/>
        </p:nvCxnSpPr>
        <p:spPr>
          <a:xfrm flipH="1">
            <a:off x="2773896" y="3712678"/>
            <a:ext cx="27273" cy="183162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3B074952-7394-44E6-ABA3-750CAD21FA7F}"/>
                  </a:ext>
                </a:extLst>
              </p:cNvPr>
              <p:cNvSpPr>
                <a:spLocks noGrp="1"/>
              </p:cNvSpPr>
              <p:nvPr>
                <p:ph idx="1"/>
              </p:nvPr>
            </p:nvSpPr>
            <p:spPr>
              <a:xfrm>
                <a:off x="5523120" y="2684518"/>
                <a:ext cx="6245737" cy="3887941"/>
              </a:xfrm>
            </p:spPr>
            <p:txBody>
              <a:bodyPr>
                <a:normAutofit/>
              </a:bodyPr>
              <a:lstStyle/>
              <a:p>
                <a:pPr marL="0" indent="0" algn="just">
                  <a:buNone/>
                </a:pPr>
                <a:r>
                  <a:rPr lang="it-IT" dirty="0"/>
                  <a:t>In questa illustrazione, prendendo in considerazione il cammino diretto</a:t>
                </a:r>
              </a:p>
              <a:p>
                <a:pPr marL="0" indent="0" algn="just">
                  <a:buNone/>
                </a:pPr>
                <a:endParaRPr lang="it-IT" dirty="0"/>
              </a:p>
              <a:p>
                <a:pPr marL="0" indent="0" algn="just">
                  <a:buNone/>
                </a:pPr>
                <a14:m>
                  <m:oMathPara xmlns:m="http://schemas.openxmlformats.org/officeDocument/2006/math">
                    <m:oMathParaPr>
                      <m:jc m:val="centerGroup"/>
                    </m:oMathParaPr>
                    <m:oMath xmlns:m="http://schemas.openxmlformats.org/officeDocument/2006/math">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𝒗</m:t>
                          </m:r>
                        </m:e>
                        <m:sub>
                          <m:r>
                            <a:rPr lang="it-IT" sz="2400" b="1" i="1" smtClean="0">
                              <a:solidFill>
                                <a:srgbClr val="00B050"/>
                              </a:solidFill>
                              <a:latin typeface="Cambria Math" panose="02040503050406030204" pitchFamily="18" charset="0"/>
                            </a:rPr>
                            <m:t>𝟏</m:t>
                          </m:r>
                        </m:sub>
                      </m:sSub>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𝒆</m:t>
                          </m:r>
                        </m:e>
                        <m:sub>
                          <m:r>
                            <a:rPr lang="it-IT" sz="2400" b="1" i="1" smtClean="0">
                              <a:solidFill>
                                <a:srgbClr val="00B050"/>
                              </a:solidFill>
                              <a:latin typeface="Cambria Math" panose="02040503050406030204" pitchFamily="18" charset="0"/>
                            </a:rPr>
                            <m:t>𝟏</m:t>
                          </m:r>
                        </m:sub>
                      </m:sSub>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𝒗</m:t>
                          </m:r>
                        </m:e>
                        <m:sub>
                          <m:r>
                            <a:rPr lang="it-IT" sz="2400" b="1" i="1" smtClean="0">
                              <a:solidFill>
                                <a:srgbClr val="00B050"/>
                              </a:solidFill>
                              <a:latin typeface="Cambria Math" panose="02040503050406030204" pitchFamily="18" charset="0"/>
                            </a:rPr>
                            <m:t>𝟐</m:t>
                          </m:r>
                        </m:sub>
                      </m:sSub>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𝒆</m:t>
                          </m:r>
                        </m:e>
                        <m:sub>
                          <m:r>
                            <a:rPr lang="it-IT" sz="2400" b="1" i="1" smtClean="0">
                              <a:solidFill>
                                <a:srgbClr val="00B050"/>
                              </a:solidFill>
                              <a:latin typeface="Cambria Math" panose="02040503050406030204" pitchFamily="18" charset="0"/>
                            </a:rPr>
                            <m:t>𝟐</m:t>
                          </m:r>
                        </m:sub>
                      </m:sSub>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𝒗</m:t>
                          </m:r>
                        </m:e>
                        <m:sub>
                          <m:r>
                            <a:rPr lang="it-IT" sz="2400" b="1" i="1" smtClean="0">
                              <a:solidFill>
                                <a:srgbClr val="00B050"/>
                              </a:solidFill>
                              <a:latin typeface="Cambria Math" panose="02040503050406030204" pitchFamily="18" charset="0"/>
                            </a:rPr>
                            <m:t>𝟒</m:t>
                          </m:r>
                        </m:sub>
                      </m:sSub>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𝒆</m:t>
                          </m:r>
                        </m:e>
                        <m:sub>
                          <m:r>
                            <a:rPr lang="it-IT" sz="2400" b="1" i="1" smtClean="0">
                              <a:solidFill>
                                <a:srgbClr val="00B050"/>
                              </a:solidFill>
                              <a:latin typeface="Cambria Math" panose="02040503050406030204" pitchFamily="18" charset="0"/>
                            </a:rPr>
                            <m:t>𝟒</m:t>
                          </m:r>
                        </m:sub>
                      </m:sSub>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𝒗</m:t>
                          </m:r>
                        </m:e>
                        <m:sub>
                          <m:r>
                            <a:rPr lang="it-IT" sz="2400" b="1" i="1" smtClean="0">
                              <a:solidFill>
                                <a:srgbClr val="00B050"/>
                              </a:solidFill>
                              <a:latin typeface="Cambria Math" panose="02040503050406030204" pitchFamily="18" charset="0"/>
                            </a:rPr>
                            <m:t>𝟐</m:t>
                          </m:r>
                        </m:sub>
                      </m:sSub>
                    </m:oMath>
                  </m:oMathPara>
                </a14:m>
                <a:endParaRPr lang="it-IT" sz="2400" b="1" dirty="0"/>
              </a:p>
              <a:p>
                <a:pPr marL="0" indent="0" algn="just">
                  <a:buNone/>
                </a:pPr>
                <a:endParaRPr lang="it-IT" sz="2400" b="1" dirty="0"/>
              </a:p>
              <a:p>
                <a:pPr marL="0" indent="0" algn="just">
                  <a:buNone/>
                </a:pPr>
                <a:r>
                  <a:rPr lang="it-IT" dirty="0"/>
                  <a:t>nel grafo </a:t>
                </a:r>
                <a14:m>
                  <m:oMath xmlns:m="http://schemas.openxmlformats.org/officeDocument/2006/math">
                    <m:r>
                      <a:rPr lang="it-IT" b="1" i="1" dirty="0" smtClean="0">
                        <a:latin typeface="Cambria Math" panose="02040503050406030204" pitchFamily="18" charset="0"/>
                      </a:rPr>
                      <m:t>𝑫</m:t>
                    </m:r>
                  </m:oMath>
                </a14:m>
                <a:r>
                  <a:rPr lang="it-IT" dirty="0"/>
                  <a:t> orientato tra </a:t>
                </a:r>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rPr>
                          <m:t>𝒗</m:t>
                        </m:r>
                      </m:e>
                      <m:sub>
                        <m:r>
                          <a:rPr lang="it-IT" b="1" i="1" smtClean="0">
                            <a:latin typeface="Cambria Math" panose="02040503050406030204" pitchFamily="18" charset="0"/>
                          </a:rPr>
                          <m:t>𝟏</m:t>
                        </m:r>
                      </m:sub>
                    </m:sSub>
                  </m:oMath>
                </a14:m>
                <a:r>
                  <a:rPr lang="it-IT" b="1" dirty="0"/>
                  <a:t> </a:t>
                </a:r>
                <a:r>
                  <a:rPr lang="it-IT" dirty="0"/>
                  <a:t>e </a:t>
                </a:r>
                <a14:m>
                  <m:oMath xmlns:m="http://schemas.openxmlformats.org/officeDocument/2006/math">
                    <m:sSub>
                      <m:sSubPr>
                        <m:ctrlPr>
                          <a:rPr lang="it-IT" b="1" i="1" dirty="0" smtClean="0">
                            <a:latin typeface="Cambria Math" panose="02040503050406030204" pitchFamily="18" charset="0"/>
                          </a:rPr>
                        </m:ctrlPr>
                      </m:sSubPr>
                      <m:e>
                        <m:r>
                          <a:rPr lang="it-IT" b="1" i="1" dirty="0" smtClean="0">
                            <a:latin typeface="Cambria Math" panose="02040503050406030204" pitchFamily="18" charset="0"/>
                          </a:rPr>
                          <m:t>𝒗</m:t>
                        </m:r>
                      </m:e>
                      <m:sub>
                        <m:r>
                          <a:rPr lang="it-IT" b="1" i="1" dirty="0" smtClean="0">
                            <a:latin typeface="Cambria Math" panose="02040503050406030204" pitchFamily="18" charset="0"/>
                          </a:rPr>
                          <m:t>𝟑</m:t>
                        </m:r>
                      </m:sub>
                    </m:sSub>
                  </m:oMath>
                </a14:m>
                <a:r>
                  <a:rPr lang="it-IT" dirty="0"/>
                  <a:t>. </a:t>
                </a:r>
              </a:p>
              <a:p>
                <a:pPr marL="0" indent="0" algn="just">
                  <a:buNone/>
                </a:pPr>
                <a:endParaRPr lang="it-IT" dirty="0"/>
              </a:p>
              <a:p>
                <a:pPr marL="0" indent="0" algn="just">
                  <a:buNone/>
                </a:pPr>
                <a:r>
                  <a:rPr lang="it-IT" b="1" dirty="0">
                    <a:solidFill>
                      <a:srgbClr val="7030A0"/>
                    </a:solidFill>
                  </a:rPr>
                  <a:t>Definizione: </a:t>
                </a:r>
                <a:r>
                  <a:rPr lang="it-IT" dirty="0">
                    <a:solidFill>
                      <a:schemeClr val="tx1"/>
                    </a:solidFill>
                  </a:rPr>
                  <a:t>Se esiste un cammino diretto tra due vertici </a:t>
                </a:r>
                <a14:m>
                  <m:oMath xmlns:m="http://schemas.openxmlformats.org/officeDocument/2006/math">
                    <m:r>
                      <a:rPr lang="it-IT" b="1" i="1" smtClean="0">
                        <a:solidFill>
                          <a:schemeClr val="tx1"/>
                        </a:solidFill>
                        <a:latin typeface="Cambria Math" panose="02040503050406030204" pitchFamily="18" charset="0"/>
                      </a:rPr>
                      <m:t>𝒖</m:t>
                    </m:r>
                  </m:oMath>
                </a14:m>
                <a:r>
                  <a:rPr lang="it-IT" dirty="0">
                    <a:solidFill>
                      <a:schemeClr val="tx1"/>
                    </a:solidFill>
                  </a:rPr>
                  <a:t> e </a:t>
                </a:r>
                <a14:m>
                  <m:oMath xmlns:m="http://schemas.openxmlformats.org/officeDocument/2006/math">
                    <m:r>
                      <a:rPr lang="it-IT" b="1" i="1" smtClean="0">
                        <a:solidFill>
                          <a:schemeClr val="tx1"/>
                        </a:solidFill>
                        <a:latin typeface="Cambria Math" panose="02040503050406030204" pitchFamily="18" charset="0"/>
                      </a:rPr>
                      <m:t>𝒗</m:t>
                    </m:r>
                  </m:oMath>
                </a14:m>
                <a:r>
                  <a:rPr lang="it-IT" dirty="0">
                    <a:solidFill>
                      <a:schemeClr val="tx1"/>
                    </a:solidFill>
                  </a:rPr>
                  <a:t>, allora diremo che </a:t>
                </a:r>
                <a14:m>
                  <m:oMath xmlns:m="http://schemas.openxmlformats.org/officeDocument/2006/math">
                    <m:r>
                      <a:rPr lang="it-IT" b="1" i="1">
                        <a:solidFill>
                          <a:schemeClr val="tx1"/>
                        </a:solidFill>
                        <a:latin typeface="Cambria Math" panose="02040503050406030204" pitchFamily="18" charset="0"/>
                      </a:rPr>
                      <m:t>𝒗</m:t>
                    </m:r>
                  </m:oMath>
                </a14:m>
                <a:r>
                  <a:rPr lang="it-IT" b="1" dirty="0">
                    <a:solidFill>
                      <a:srgbClr val="7030A0"/>
                    </a:solidFill>
                  </a:rPr>
                  <a:t> </a:t>
                </a:r>
                <a:r>
                  <a:rPr lang="it-IT" dirty="0">
                    <a:solidFill>
                      <a:schemeClr val="tx1"/>
                    </a:solidFill>
                  </a:rPr>
                  <a:t>è </a:t>
                </a:r>
                <a:r>
                  <a:rPr lang="it-IT" b="1" dirty="0">
                    <a:solidFill>
                      <a:srgbClr val="00B050"/>
                    </a:solidFill>
                  </a:rPr>
                  <a:t>raggiungibile</a:t>
                </a:r>
                <a:r>
                  <a:rPr lang="it-IT" b="1" dirty="0">
                    <a:solidFill>
                      <a:schemeClr val="tx1"/>
                    </a:solidFill>
                  </a:rPr>
                  <a:t> </a:t>
                </a:r>
                <a:r>
                  <a:rPr lang="it-IT" dirty="0">
                    <a:solidFill>
                      <a:schemeClr val="tx1"/>
                    </a:solidFill>
                  </a:rPr>
                  <a:t>da </a:t>
                </a:r>
                <a14:m>
                  <m:oMath xmlns:m="http://schemas.openxmlformats.org/officeDocument/2006/math">
                    <m:r>
                      <a:rPr lang="it-IT" b="1" i="1">
                        <a:solidFill>
                          <a:schemeClr val="tx1"/>
                        </a:solidFill>
                        <a:latin typeface="Cambria Math" panose="02040503050406030204" pitchFamily="18" charset="0"/>
                      </a:rPr>
                      <m:t>𝒖</m:t>
                    </m:r>
                  </m:oMath>
                </a14:m>
                <a:r>
                  <a:rPr lang="it-IT" dirty="0">
                    <a:solidFill>
                      <a:srgbClr val="7030A0"/>
                    </a:solidFill>
                  </a:rPr>
                  <a:t>.</a:t>
                </a:r>
                <a:endParaRPr lang="it-IT" b="1" dirty="0">
                  <a:solidFill>
                    <a:srgbClr val="7030A0"/>
                  </a:solidFill>
                </a:endParaRPr>
              </a:p>
              <a:p>
                <a:pPr marL="0" indent="0" algn="just">
                  <a:buNone/>
                </a:pPr>
                <a:endParaRPr lang="it-IT" sz="2400" b="1" dirty="0"/>
              </a:p>
            </p:txBody>
          </p:sp>
        </mc:Choice>
        <mc:Fallback xmlns="">
          <p:sp>
            <p:nvSpPr>
              <p:cNvPr id="3" name="Segnaposto contenuto 2">
                <a:extLst>
                  <a:ext uri="{FF2B5EF4-FFF2-40B4-BE49-F238E27FC236}">
                    <a16:creationId xmlns:a16="http://schemas.microsoft.com/office/drawing/2014/main" id="{3B074952-7394-44E6-ABA3-750CAD21FA7F}"/>
                  </a:ext>
                </a:extLst>
              </p:cNvPr>
              <p:cNvSpPr>
                <a:spLocks noGrp="1" noRot="1" noChangeAspect="1" noMove="1" noResize="1" noEditPoints="1" noAdjustHandles="1" noChangeArrowheads="1" noChangeShapeType="1" noTextEdit="1"/>
              </p:cNvSpPr>
              <p:nvPr>
                <p:ph idx="1"/>
              </p:nvPr>
            </p:nvSpPr>
            <p:spPr>
              <a:xfrm>
                <a:off x="5523120" y="2684518"/>
                <a:ext cx="6245737" cy="3887941"/>
              </a:xfrm>
              <a:blipFill>
                <a:blip r:embed="rId2"/>
                <a:stretch>
                  <a:fillRect l="-780" t="-784" r="-878"/>
                </a:stretch>
              </a:blipFill>
            </p:spPr>
            <p:txBody>
              <a:bodyPr/>
              <a:lstStyle/>
              <a:p>
                <a:r>
                  <a:rPr lang="it-IT">
                    <a:noFill/>
                  </a:rPr>
                  <a:t> </a:t>
                </a:r>
              </a:p>
            </p:txBody>
          </p:sp>
        </mc:Fallback>
      </mc:AlternateContent>
      <p:sp>
        <p:nvSpPr>
          <p:cNvPr id="2" name="CasellaDiTesto 1">
            <a:extLst>
              <a:ext uri="{FF2B5EF4-FFF2-40B4-BE49-F238E27FC236}">
                <a16:creationId xmlns:a16="http://schemas.microsoft.com/office/drawing/2014/main" id="{80DBB060-E13E-4145-935C-F8EEA65F8B28}"/>
              </a:ext>
            </a:extLst>
          </p:cNvPr>
          <p:cNvSpPr txBox="1"/>
          <p:nvPr/>
        </p:nvSpPr>
        <p:spPr>
          <a:xfrm>
            <a:off x="3503364" y="931702"/>
            <a:ext cx="5761822" cy="923330"/>
          </a:xfrm>
          <a:prstGeom prst="rect">
            <a:avLst/>
          </a:prstGeom>
          <a:noFill/>
        </p:spPr>
        <p:txBody>
          <a:bodyPr wrap="square" rtlCol="0">
            <a:spAutoFit/>
            <a:scene3d>
              <a:camera prst="orthographicFront"/>
              <a:lightRig rig="flood" dir="t"/>
            </a:scene3d>
            <a:sp3d extrusionH="57150" prstMaterial="dkEdge">
              <a:bevelT w="82550" h="38100" prst="coolSlant"/>
              <a:bevelB w="38100" h="38100" prst="relaxedInset"/>
            </a:sp3d>
          </a:bodyPr>
          <a:lstStyle/>
          <a:p>
            <a:pPr algn="ctr"/>
            <a:r>
              <a:rPr lang="it-IT" sz="5400" b="1" dirty="0">
                <a:solidFill>
                  <a:schemeClr val="bg1"/>
                </a:solidFill>
                <a:latin typeface="Abadi Extra Light" panose="020B0204020104020204" pitchFamily="34" charset="0"/>
              </a:rPr>
              <a:t>Illustrazione 2</a:t>
            </a:r>
          </a:p>
        </p:txBody>
      </p:sp>
      <p:cxnSp>
        <p:nvCxnSpPr>
          <p:cNvPr id="4" name="Connettore diritto 3">
            <a:extLst>
              <a:ext uri="{FF2B5EF4-FFF2-40B4-BE49-F238E27FC236}">
                <a16:creationId xmlns:a16="http://schemas.microsoft.com/office/drawing/2014/main" id="{8B56F72A-38D8-41CE-A2DD-1B3EE765ED66}"/>
              </a:ext>
            </a:extLst>
          </p:cNvPr>
          <p:cNvCxnSpPr>
            <a:cxnSpLocks/>
            <a:stCxn id="7" idx="6"/>
            <a:endCxn id="10" idx="2"/>
          </p:cNvCxnSpPr>
          <p:nvPr/>
        </p:nvCxnSpPr>
        <p:spPr>
          <a:xfrm flipV="1">
            <a:off x="1076313" y="3630562"/>
            <a:ext cx="1641792" cy="8697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3CA5EE40-1FDF-489B-BE14-4A8924552D74}"/>
              </a:ext>
            </a:extLst>
          </p:cNvPr>
          <p:cNvCxnSpPr>
            <a:cxnSpLocks/>
          </p:cNvCxnSpPr>
          <p:nvPr/>
        </p:nvCxnSpPr>
        <p:spPr>
          <a:xfrm>
            <a:off x="2805966" y="3588828"/>
            <a:ext cx="1995943" cy="8293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A995E950-0923-493A-8365-C890644DA445}"/>
              </a:ext>
            </a:extLst>
          </p:cNvPr>
          <p:cNvCxnSpPr>
            <a:cxnSpLocks/>
            <a:endCxn id="7" idx="5"/>
          </p:cNvCxnSpPr>
          <p:nvPr/>
        </p:nvCxnSpPr>
        <p:spPr>
          <a:xfrm flipH="1" flipV="1">
            <a:off x="1051984" y="4558358"/>
            <a:ext cx="1685947" cy="106806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Connettore 6">
            <a:extLst>
              <a:ext uri="{FF2B5EF4-FFF2-40B4-BE49-F238E27FC236}">
                <a16:creationId xmlns:a16="http://schemas.microsoft.com/office/drawing/2014/main" id="{01EB2D92-4268-4224-993F-EA9B33C40EA9}"/>
              </a:ext>
            </a:extLst>
          </p:cNvPr>
          <p:cNvSpPr/>
          <p:nvPr/>
        </p:nvSpPr>
        <p:spPr>
          <a:xfrm>
            <a:off x="910186" y="4418176"/>
            <a:ext cx="166127" cy="164233"/>
          </a:xfrm>
          <a:prstGeom prst="flowChartConnecto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47606873-9D85-43CF-B5FB-F52087B5F879}"/>
                  </a:ext>
                </a:extLst>
              </p:cNvPr>
              <p:cNvSpPr txBox="1"/>
              <p:nvPr/>
            </p:nvSpPr>
            <p:spPr>
              <a:xfrm>
                <a:off x="2029554" y="3019851"/>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𝒗</m:t>
                          </m:r>
                        </m:e>
                        <m:sub>
                          <m:r>
                            <a:rPr lang="it-IT" sz="2400" b="1" i="1" smtClean="0">
                              <a:solidFill>
                                <a:srgbClr val="00B050"/>
                              </a:solidFill>
                              <a:latin typeface="Cambria Math" panose="02040503050406030204" pitchFamily="18" charset="0"/>
                            </a:rPr>
                            <m:t>𝟐</m:t>
                          </m:r>
                        </m:sub>
                      </m:sSub>
                    </m:oMath>
                  </m:oMathPara>
                </a14:m>
                <a:endParaRPr lang="it-IT" sz="2400" b="1" dirty="0">
                  <a:latin typeface="Bembo" panose="02020502050201020203" pitchFamily="18" charset="0"/>
                </a:endParaRPr>
              </a:p>
            </p:txBody>
          </p:sp>
        </mc:Choice>
        <mc:Fallback xmlns="">
          <p:sp>
            <p:nvSpPr>
              <p:cNvPr id="11" name="CasellaDiTesto 10">
                <a:extLst>
                  <a:ext uri="{FF2B5EF4-FFF2-40B4-BE49-F238E27FC236}">
                    <a16:creationId xmlns:a16="http://schemas.microsoft.com/office/drawing/2014/main" id="{47606873-9D85-43CF-B5FB-F52087B5F879}"/>
                  </a:ext>
                </a:extLst>
              </p:cNvPr>
              <p:cNvSpPr txBox="1">
                <a:spLocks noRot="1" noChangeAspect="1" noMove="1" noResize="1" noEditPoints="1" noAdjustHandles="1" noChangeArrowheads="1" noChangeShapeType="1" noTextEdit="1"/>
              </p:cNvSpPr>
              <p:nvPr/>
            </p:nvSpPr>
            <p:spPr>
              <a:xfrm>
                <a:off x="2029554" y="3019851"/>
                <a:ext cx="1709356" cy="461665"/>
              </a:xfrm>
              <a:prstGeom prst="rect">
                <a:avLst/>
              </a:prstGeom>
              <a:blipFill>
                <a:blip r:embed="rId3"/>
                <a:stretch>
                  <a:fillRect b="-2632"/>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8F9D34F9-73FC-4C78-BFC0-FCF4780AEB52}"/>
              </a:ext>
            </a:extLst>
          </p:cNvPr>
          <p:cNvCxnSpPr>
            <a:cxnSpLocks/>
          </p:cNvCxnSpPr>
          <p:nvPr/>
        </p:nvCxnSpPr>
        <p:spPr>
          <a:xfrm flipV="1">
            <a:off x="1826360" y="3983640"/>
            <a:ext cx="185198" cy="98646"/>
          </a:xfrm>
          <a:prstGeom prst="straightConnector1">
            <a:avLst/>
          </a:prstGeom>
          <a:ln w="44450">
            <a:solidFill>
              <a:srgbClr val="00B05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36" name="Connettore 2 35">
            <a:extLst>
              <a:ext uri="{FF2B5EF4-FFF2-40B4-BE49-F238E27FC236}">
                <a16:creationId xmlns:a16="http://schemas.microsoft.com/office/drawing/2014/main" id="{0489BB52-D76B-4989-B3BF-669E4EF97597}"/>
              </a:ext>
            </a:extLst>
          </p:cNvPr>
          <p:cNvCxnSpPr>
            <a:cxnSpLocks/>
          </p:cNvCxnSpPr>
          <p:nvPr/>
        </p:nvCxnSpPr>
        <p:spPr>
          <a:xfrm flipH="1" flipV="1">
            <a:off x="3536495" y="3869093"/>
            <a:ext cx="259052" cy="114546"/>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6" name="Connettore 2 45">
            <a:extLst>
              <a:ext uri="{FF2B5EF4-FFF2-40B4-BE49-F238E27FC236}">
                <a16:creationId xmlns:a16="http://schemas.microsoft.com/office/drawing/2014/main" id="{ACF6FDE7-E1CF-4304-88B0-6A2BFDD94C74}"/>
              </a:ext>
            </a:extLst>
          </p:cNvPr>
          <p:cNvCxnSpPr>
            <a:cxnSpLocks/>
          </p:cNvCxnSpPr>
          <p:nvPr/>
        </p:nvCxnSpPr>
        <p:spPr>
          <a:xfrm>
            <a:off x="2782934" y="4286490"/>
            <a:ext cx="0" cy="267875"/>
          </a:xfrm>
          <a:prstGeom prst="straightConnector1">
            <a:avLst/>
          </a:prstGeom>
          <a:ln w="44450">
            <a:solidFill>
              <a:srgbClr val="00B05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4" name="Connettore diritto 23">
            <a:extLst>
              <a:ext uri="{FF2B5EF4-FFF2-40B4-BE49-F238E27FC236}">
                <a16:creationId xmlns:a16="http://schemas.microsoft.com/office/drawing/2014/main" id="{5186D56E-797B-443D-ADD7-2E48AEFCDEA3}"/>
              </a:ext>
            </a:extLst>
          </p:cNvPr>
          <p:cNvCxnSpPr>
            <a:cxnSpLocks/>
            <a:stCxn id="9" idx="2"/>
            <a:endCxn id="8" idx="7"/>
          </p:cNvCxnSpPr>
          <p:nvPr/>
        </p:nvCxnSpPr>
        <p:spPr>
          <a:xfrm flipH="1">
            <a:off x="2832630" y="4486892"/>
            <a:ext cx="1925834" cy="10814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Connettore 7">
            <a:extLst>
              <a:ext uri="{FF2B5EF4-FFF2-40B4-BE49-F238E27FC236}">
                <a16:creationId xmlns:a16="http://schemas.microsoft.com/office/drawing/2014/main" id="{AED10662-E258-4A61-966D-543DB377FE83}"/>
              </a:ext>
            </a:extLst>
          </p:cNvPr>
          <p:cNvSpPr/>
          <p:nvPr/>
        </p:nvSpPr>
        <p:spPr>
          <a:xfrm>
            <a:off x="2690832" y="5544301"/>
            <a:ext cx="166127" cy="16423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onnettore 9">
            <a:extLst>
              <a:ext uri="{FF2B5EF4-FFF2-40B4-BE49-F238E27FC236}">
                <a16:creationId xmlns:a16="http://schemas.microsoft.com/office/drawing/2014/main" id="{960414ED-156B-4EB7-A375-BCA14270E344}"/>
              </a:ext>
            </a:extLst>
          </p:cNvPr>
          <p:cNvSpPr/>
          <p:nvPr/>
        </p:nvSpPr>
        <p:spPr>
          <a:xfrm>
            <a:off x="2718105" y="3548445"/>
            <a:ext cx="166127" cy="16423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3005C3A0-29DF-4D7E-B3CB-D64D9B9B35DB}"/>
              </a:ext>
            </a:extLst>
          </p:cNvPr>
          <p:cNvSpPr/>
          <p:nvPr/>
        </p:nvSpPr>
        <p:spPr>
          <a:xfrm rot="19515125">
            <a:off x="4743651" y="4357432"/>
            <a:ext cx="166127" cy="16423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1AAD6545-9793-43C6-B924-041CFA533493}"/>
                  </a:ext>
                </a:extLst>
              </p:cNvPr>
              <p:cNvSpPr txBox="1"/>
              <p:nvPr/>
            </p:nvSpPr>
            <p:spPr>
              <a:xfrm>
                <a:off x="-191695" y="4208715"/>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𝒗</m:t>
                          </m:r>
                        </m:e>
                        <m:sub>
                          <m:r>
                            <a:rPr lang="it-IT" sz="2400" b="1" i="1" smtClean="0">
                              <a:solidFill>
                                <a:srgbClr val="00B050"/>
                              </a:solidFill>
                              <a:latin typeface="Cambria Math" panose="02040503050406030204" pitchFamily="18" charset="0"/>
                            </a:rPr>
                            <m:t>𝟏</m:t>
                          </m:r>
                        </m:sub>
                      </m:sSub>
                    </m:oMath>
                  </m:oMathPara>
                </a14:m>
                <a:endParaRPr lang="it-IT" sz="2400" b="1" dirty="0">
                  <a:latin typeface="Bembo" panose="02020502050201020203" pitchFamily="18" charset="0"/>
                </a:endParaRPr>
              </a:p>
            </p:txBody>
          </p:sp>
        </mc:Choice>
        <mc:Fallback xmlns="">
          <p:sp>
            <p:nvSpPr>
              <p:cNvPr id="43" name="CasellaDiTesto 42">
                <a:extLst>
                  <a:ext uri="{FF2B5EF4-FFF2-40B4-BE49-F238E27FC236}">
                    <a16:creationId xmlns:a16="http://schemas.microsoft.com/office/drawing/2014/main" id="{1AAD6545-9793-43C6-B924-041CFA533493}"/>
                  </a:ext>
                </a:extLst>
              </p:cNvPr>
              <p:cNvSpPr txBox="1">
                <a:spLocks noRot="1" noChangeAspect="1" noMove="1" noResize="1" noEditPoints="1" noAdjustHandles="1" noChangeArrowheads="1" noChangeShapeType="1" noTextEdit="1"/>
              </p:cNvSpPr>
              <p:nvPr/>
            </p:nvSpPr>
            <p:spPr>
              <a:xfrm>
                <a:off x="-191695" y="4208715"/>
                <a:ext cx="1709356" cy="461665"/>
              </a:xfrm>
              <a:prstGeom prst="rect">
                <a:avLst/>
              </a:prstGeom>
              <a:blipFill>
                <a:blip r:embed="rId4"/>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4958E203-0F62-4E20-9BF2-62279BCB5938}"/>
                  </a:ext>
                </a:extLst>
              </p:cNvPr>
              <p:cNvSpPr txBox="1"/>
              <p:nvPr/>
            </p:nvSpPr>
            <p:spPr>
              <a:xfrm>
                <a:off x="4421201" y="4182780"/>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𝒗</m:t>
                          </m:r>
                        </m:e>
                        <m:sub>
                          <m:r>
                            <a:rPr lang="it-IT" sz="2400" b="1" i="1" smtClean="0">
                              <a:solidFill>
                                <a:srgbClr val="00B050"/>
                              </a:solidFill>
                              <a:latin typeface="Cambria Math" panose="02040503050406030204" pitchFamily="18" charset="0"/>
                            </a:rPr>
                            <m:t>𝟑</m:t>
                          </m:r>
                        </m:sub>
                      </m:sSub>
                    </m:oMath>
                  </m:oMathPara>
                </a14:m>
                <a:endParaRPr lang="it-IT" sz="2400" b="1" dirty="0">
                  <a:latin typeface="Bembo" panose="02020502050201020203" pitchFamily="18" charset="0"/>
                </a:endParaRPr>
              </a:p>
            </p:txBody>
          </p:sp>
        </mc:Choice>
        <mc:Fallback xmlns="">
          <p:sp>
            <p:nvSpPr>
              <p:cNvPr id="44" name="CasellaDiTesto 43">
                <a:extLst>
                  <a:ext uri="{FF2B5EF4-FFF2-40B4-BE49-F238E27FC236}">
                    <a16:creationId xmlns:a16="http://schemas.microsoft.com/office/drawing/2014/main" id="{4958E203-0F62-4E20-9BF2-62279BCB5938}"/>
                  </a:ext>
                </a:extLst>
              </p:cNvPr>
              <p:cNvSpPr txBox="1">
                <a:spLocks noRot="1" noChangeAspect="1" noMove="1" noResize="1" noEditPoints="1" noAdjustHandles="1" noChangeArrowheads="1" noChangeShapeType="1" noTextEdit="1"/>
              </p:cNvSpPr>
              <p:nvPr/>
            </p:nvSpPr>
            <p:spPr>
              <a:xfrm>
                <a:off x="4421201" y="4182780"/>
                <a:ext cx="1709356" cy="461665"/>
              </a:xfrm>
              <a:prstGeom prst="rect">
                <a:avLst/>
              </a:prstGeom>
              <a:blipFill>
                <a:blip r:embed="rId5"/>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603F8687-008F-4355-B6B0-88FE78BF7FAC}"/>
                  </a:ext>
                </a:extLst>
              </p:cNvPr>
              <p:cNvSpPr txBox="1"/>
              <p:nvPr/>
            </p:nvSpPr>
            <p:spPr>
              <a:xfrm>
                <a:off x="1977952" y="5708534"/>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𝒗</m:t>
                          </m:r>
                        </m:e>
                        <m:sub>
                          <m:r>
                            <a:rPr lang="it-IT" sz="2400" b="1" i="1" smtClean="0">
                              <a:solidFill>
                                <a:srgbClr val="00B050"/>
                              </a:solidFill>
                              <a:latin typeface="Cambria Math" panose="02040503050406030204" pitchFamily="18" charset="0"/>
                            </a:rPr>
                            <m:t>𝟒</m:t>
                          </m:r>
                        </m:sub>
                      </m:sSub>
                    </m:oMath>
                  </m:oMathPara>
                </a14:m>
                <a:endParaRPr lang="it-IT" sz="2400" b="1" dirty="0">
                  <a:latin typeface="Bembo" panose="02020502050201020203" pitchFamily="18" charset="0"/>
                </a:endParaRPr>
              </a:p>
            </p:txBody>
          </p:sp>
        </mc:Choice>
        <mc:Fallback xmlns="">
          <p:sp>
            <p:nvSpPr>
              <p:cNvPr id="45" name="CasellaDiTesto 44">
                <a:extLst>
                  <a:ext uri="{FF2B5EF4-FFF2-40B4-BE49-F238E27FC236}">
                    <a16:creationId xmlns:a16="http://schemas.microsoft.com/office/drawing/2014/main" id="{603F8687-008F-4355-B6B0-88FE78BF7FAC}"/>
                  </a:ext>
                </a:extLst>
              </p:cNvPr>
              <p:cNvSpPr txBox="1">
                <a:spLocks noRot="1" noChangeAspect="1" noMove="1" noResize="1" noEditPoints="1" noAdjustHandles="1" noChangeArrowheads="1" noChangeShapeType="1" noTextEdit="1"/>
              </p:cNvSpPr>
              <p:nvPr/>
            </p:nvSpPr>
            <p:spPr>
              <a:xfrm>
                <a:off x="1977952" y="5708534"/>
                <a:ext cx="1709356" cy="461665"/>
              </a:xfrm>
              <a:prstGeom prst="rect">
                <a:avLst/>
              </a:prstGeom>
              <a:blipFill>
                <a:blip r:embed="rId6"/>
                <a:stretch>
                  <a:fillRect b="-2632"/>
                </a:stretch>
              </a:blipFill>
            </p:spPr>
            <p:txBody>
              <a:bodyPr/>
              <a:lstStyle/>
              <a:p>
                <a:r>
                  <a:rPr lang="it-IT">
                    <a:noFill/>
                  </a:rPr>
                  <a:t> </a:t>
                </a:r>
              </a:p>
            </p:txBody>
          </p:sp>
        </mc:Fallback>
      </mc:AlternateContent>
      <p:cxnSp>
        <p:nvCxnSpPr>
          <p:cNvPr id="47" name="Connettore 2 46">
            <a:extLst>
              <a:ext uri="{FF2B5EF4-FFF2-40B4-BE49-F238E27FC236}">
                <a16:creationId xmlns:a16="http://schemas.microsoft.com/office/drawing/2014/main" id="{3E98BB73-3BA9-4CE3-B666-F4DB0883B986}"/>
              </a:ext>
            </a:extLst>
          </p:cNvPr>
          <p:cNvCxnSpPr>
            <a:cxnSpLocks/>
          </p:cNvCxnSpPr>
          <p:nvPr/>
        </p:nvCxnSpPr>
        <p:spPr>
          <a:xfrm flipH="1" flipV="1">
            <a:off x="1654810" y="4963822"/>
            <a:ext cx="231226" cy="95037"/>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50" name="Connettore 2 49">
            <a:extLst>
              <a:ext uri="{FF2B5EF4-FFF2-40B4-BE49-F238E27FC236}">
                <a16:creationId xmlns:a16="http://schemas.microsoft.com/office/drawing/2014/main" id="{9372559C-03B2-43A8-9D84-842781678666}"/>
              </a:ext>
            </a:extLst>
          </p:cNvPr>
          <p:cNvCxnSpPr>
            <a:cxnSpLocks/>
          </p:cNvCxnSpPr>
          <p:nvPr/>
        </p:nvCxnSpPr>
        <p:spPr>
          <a:xfrm flipV="1">
            <a:off x="3666021" y="4963821"/>
            <a:ext cx="216981" cy="128567"/>
          </a:xfrm>
          <a:prstGeom prst="straightConnector1">
            <a:avLst/>
          </a:prstGeom>
          <a:ln w="44450">
            <a:solidFill>
              <a:srgbClr val="00B05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54" name="CasellaDiTesto 53">
                <a:extLst>
                  <a:ext uri="{FF2B5EF4-FFF2-40B4-BE49-F238E27FC236}">
                    <a16:creationId xmlns:a16="http://schemas.microsoft.com/office/drawing/2014/main" id="{4CEBE4A1-F875-42EC-AC68-2994CD645F4D}"/>
                  </a:ext>
                </a:extLst>
              </p:cNvPr>
              <p:cNvSpPr txBox="1"/>
              <p:nvPr/>
            </p:nvSpPr>
            <p:spPr>
              <a:xfrm>
                <a:off x="1091812" y="3441568"/>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𝒆</m:t>
                          </m:r>
                        </m:e>
                        <m:sub>
                          <m:r>
                            <a:rPr lang="it-IT" sz="2400" b="1" i="1" smtClean="0">
                              <a:solidFill>
                                <a:srgbClr val="00B050"/>
                              </a:solidFill>
                              <a:latin typeface="Cambria Math" panose="02040503050406030204" pitchFamily="18" charset="0"/>
                            </a:rPr>
                            <m:t>𝟏</m:t>
                          </m:r>
                        </m:sub>
                      </m:sSub>
                    </m:oMath>
                  </m:oMathPara>
                </a14:m>
                <a:endParaRPr lang="it-IT" sz="2400" b="1" dirty="0">
                  <a:latin typeface="Bembo" panose="02020502050201020203" pitchFamily="18" charset="0"/>
                </a:endParaRPr>
              </a:p>
            </p:txBody>
          </p:sp>
        </mc:Choice>
        <mc:Fallback xmlns="">
          <p:sp>
            <p:nvSpPr>
              <p:cNvPr id="54" name="CasellaDiTesto 53">
                <a:extLst>
                  <a:ext uri="{FF2B5EF4-FFF2-40B4-BE49-F238E27FC236}">
                    <a16:creationId xmlns:a16="http://schemas.microsoft.com/office/drawing/2014/main" id="{4CEBE4A1-F875-42EC-AC68-2994CD645F4D}"/>
                  </a:ext>
                </a:extLst>
              </p:cNvPr>
              <p:cNvSpPr txBox="1">
                <a:spLocks noRot="1" noChangeAspect="1" noMove="1" noResize="1" noEditPoints="1" noAdjustHandles="1" noChangeArrowheads="1" noChangeShapeType="1" noTextEdit="1"/>
              </p:cNvSpPr>
              <p:nvPr/>
            </p:nvSpPr>
            <p:spPr>
              <a:xfrm>
                <a:off x="1091812" y="3441568"/>
                <a:ext cx="1709356" cy="461665"/>
              </a:xfrm>
              <a:prstGeom prst="rect">
                <a:avLst/>
              </a:prstGeom>
              <a:blipFill>
                <a:blip r:embed="rId7"/>
                <a:stretch>
                  <a:fillRect b="-2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5" name="CasellaDiTesto 54">
                <a:extLst>
                  <a:ext uri="{FF2B5EF4-FFF2-40B4-BE49-F238E27FC236}">
                    <a16:creationId xmlns:a16="http://schemas.microsoft.com/office/drawing/2014/main" id="{FCF04BEE-2D4F-4E6B-A7E0-EC57DDE596AA}"/>
                  </a:ext>
                </a:extLst>
              </p:cNvPr>
              <p:cNvSpPr txBox="1"/>
              <p:nvPr/>
            </p:nvSpPr>
            <p:spPr>
              <a:xfrm>
                <a:off x="3117358" y="3424593"/>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rgbClr val="0070C0"/>
                              </a:solidFill>
                              <a:latin typeface="Cambria Math" panose="02040503050406030204" pitchFamily="18" charset="0"/>
                            </a:rPr>
                          </m:ctrlPr>
                        </m:sSubPr>
                        <m:e>
                          <m:r>
                            <a:rPr lang="it-IT" sz="2400" b="1" i="1" smtClean="0">
                              <a:solidFill>
                                <a:srgbClr val="0070C0"/>
                              </a:solidFill>
                              <a:latin typeface="Cambria Math" panose="02040503050406030204" pitchFamily="18" charset="0"/>
                            </a:rPr>
                            <m:t>𝒆</m:t>
                          </m:r>
                        </m:e>
                        <m:sub>
                          <m:r>
                            <a:rPr lang="it-IT" sz="2400" b="1" i="1" smtClean="0">
                              <a:solidFill>
                                <a:srgbClr val="0070C0"/>
                              </a:solidFill>
                              <a:latin typeface="Cambria Math" panose="02040503050406030204" pitchFamily="18" charset="0"/>
                            </a:rPr>
                            <m:t>𝟑</m:t>
                          </m:r>
                        </m:sub>
                      </m:sSub>
                    </m:oMath>
                  </m:oMathPara>
                </a14:m>
                <a:endParaRPr lang="it-IT" sz="2400" b="1" dirty="0">
                  <a:latin typeface="Bembo" panose="02020502050201020203" pitchFamily="18" charset="0"/>
                </a:endParaRPr>
              </a:p>
            </p:txBody>
          </p:sp>
        </mc:Choice>
        <mc:Fallback xmlns="">
          <p:sp>
            <p:nvSpPr>
              <p:cNvPr id="55" name="CasellaDiTesto 54">
                <a:extLst>
                  <a:ext uri="{FF2B5EF4-FFF2-40B4-BE49-F238E27FC236}">
                    <a16:creationId xmlns:a16="http://schemas.microsoft.com/office/drawing/2014/main" id="{FCF04BEE-2D4F-4E6B-A7E0-EC57DDE596AA}"/>
                  </a:ext>
                </a:extLst>
              </p:cNvPr>
              <p:cNvSpPr txBox="1">
                <a:spLocks noRot="1" noChangeAspect="1" noMove="1" noResize="1" noEditPoints="1" noAdjustHandles="1" noChangeArrowheads="1" noChangeShapeType="1" noTextEdit="1"/>
              </p:cNvSpPr>
              <p:nvPr/>
            </p:nvSpPr>
            <p:spPr>
              <a:xfrm>
                <a:off x="3117358" y="3424593"/>
                <a:ext cx="1709356" cy="461665"/>
              </a:xfrm>
              <a:prstGeom prst="rect">
                <a:avLst/>
              </a:prstGeom>
              <a:blipFill>
                <a:blip r:embed="rId8"/>
                <a:stretch>
                  <a:fillRect b="-131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92AD5A3B-D313-4C91-84B6-749FABC5A3D7}"/>
                  </a:ext>
                </a:extLst>
              </p:cNvPr>
              <p:cNvSpPr txBox="1"/>
              <p:nvPr/>
            </p:nvSpPr>
            <p:spPr>
              <a:xfrm>
                <a:off x="2359821" y="4350615"/>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𝒆</m:t>
                          </m:r>
                        </m:e>
                        <m:sub>
                          <m:r>
                            <a:rPr lang="it-IT" sz="2400" b="1" i="1" smtClean="0">
                              <a:solidFill>
                                <a:srgbClr val="00B050"/>
                              </a:solidFill>
                              <a:latin typeface="Cambria Math" panose="02040503050406030204" pitchFamily="18" charset="0"/>
                            </a:rPr>
                            <m:t>𝟐</m:t>
                          </m:r>
                        </m:sub>
                      </m:sSub>
                    </m:oMath>
                  </m:oMathPara>
                </a14:m>
                <a:endParaRPr lang="it-IT" sz="2400" b="1" dirty="0">
                  <a:latin typeface="Bembo" panose="02020502050201020203" pitchFamily="18" charset="0"/>
                </a:endParaRPr>
              </a:p>
            </p:txBody>
          </p:sp>
        </mc:Choice>
        <mc:Fallback xmlns="">
          <p:sp>
            <p:nvSpPr>
              <p:cNvPr id="56" name="CasellaDiTesto 55">
                <a:extLst>
                  <a:ext uri="{FF2B5EF4-FFF2-40B4-BE49-F238E27FC236}">
                    <a16:creationId xmlns:a16="http://schemas.microsoft.com/office/drawing/2014/main" id="{92AD5A3B-D313-4C91-84B6-749FABC5A3D7}"/>
                  </a:ext>
                </a:extLst>
              </p:cNvPr>
              <p:cNvSpPr txBox="1">
                <a:spLocks noRot="1" noChangeAspect="1" noMove="1" noResize="1" noEditPoints="1" noAdjustHandles="1" noChangeArrowheads="1" noChangeShapeType="1" noTextEdit="1"/>
              </p:cNvSpPr>
              <p:nvPr/>
            </p:nvSpPr>
            <p:spPr>
              <a:xfrm>
                <a:off x="2359821" y="4350615"/>
                <a:ext cx="1709356" cy="461665"/>
              </a:xfrm>
              <a:prstGeom prst="rect">
                <a:avLst/>
              </a:prstGeom>
              <a:blipFill>
                <a:blip r:embed="rId9"/>
                <a:stretch>
                  <a:fillRect b="-2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7" name="CasellaDiTesto 56">
                <a:extLst>
                  <a:ext uri="{FF2B5EF4-FFF2-40B4-BE49-F238E27FC236}">
                    <a16:creationId xmlns:a16="http://schemas.microsoft.com/office/drawing/2014/main" id="{77AC9E5F-4A18-4950-918C-60FBD733100F}"/>
                  </a:ext>
                </a:extLst>
              </p:cNvPr>
              <p:cNvSpPr txBox="1"/>
              <p:nvPr/>
            </p:nvSpPr>
            <p:spPr>
              <a:xfrm>
                <a:off x="3319282" y="4990789"/>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rgbClr val="00B050"/>
                              </a:solidFill>
                              <a:latin typeface="Cambria Math" panose="02040503050406030204" pitchFamily="18" charset="0"/>
                            </a:rPr>
                          </m:ctrlPr>
                        </m:sSubPr>
                        <m:e>
                          <m:r>
                            <a:rPr lang="it-IT" sz="2400" b="1" i="1" smtClean="0">
                              <a:solidFill>
                                <a:srgbClr val="00B050"/>
                              </a:solidFill>
                              <a:latin typeface="Cambria Math" panose="02040503050406030204" pitchFamily="18" charset="0"/>
                            </a:rPr>
                            <m:t>𝒆</m:t>
                          </m:r>
                        </m:e>
                        <m:sub>
                          <m:r>
                            <a:rPr lang="it-IT" sz="2400" b="1" i="1" smtClean="0">
                              <a:solidFill>
                                <a:srgbClr val="00B050"/>
                              </a:solidFill>
                              <a:latin typeface="Cambria Math" panose="02040503050406030204" pitchFamily="18" charset="0"/>
                            </a:rPr>
                            <m:t>𝟒</m:t>
                          </m:r>
                        </m:sub>
                      </m:sSub>
                    </m:oMath>
                  </m:oMathPara>
                </a14:m>
                <a:endParaRPr lang="it-IT" sz="2400" b="1" dirty="0">
                  <a:latin typeface="Bembo" panose="02020502050201020203" pitchFamily="18" charset="0"/>
                </a:endParaRPr>
              </a:p>
            </p:txBody>
          </p:sp>
        </mc:Choice>
        <mc:Fallback xmlns="">
          <p:sp>
            <p:nvSpPr>
              <p:cNvPr id="57" name="CasellaDiTesto 56">
                <a:extLst>
                  <a:ext uri="{FF2B5EF4-FFF2-40B4-BE49-F238E27FC236}">
                    <a16:creationId xmlns:a16="http://schemas.microsoft.com/office/drawing/2014/main" id="{77AC9E5F-4A18-4950-918C-60FBD733100F}"/>
                  </a:ext>
                </a:extLst>
              </p:cNvPr>
              <p:cNvSpPr txBox="1">
                <a:spLocks noRot="1" noChangeAspect="1" noMove="1" noResize="1" noEditPoints="1" noAdjustHandles="1" noChangeArrowheads="1" noChangeShapeType="1" noTextEdit="1"/>
              </p:cNvSpPr>
              <p:nvPr/>
            </p:nvSpPr>
            <p:spPr>
              <a:xfrm>
                <a:off x="3319282" y="4990789"/>
                <a:ext cx="1709356" cy="461665"/>
              </a:xfrm>
              <a:prstGeom prst="rect">
                <a:avLst/>
              </a:prstGeom>
              <a:blipFill>
                <a:blip r:embed="rId10"/>
                <a:stretch>
                  <a:fillRect b="-2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174EF418-5393-44ED-82D9-7577B1EE482A}"/>
                  </a:ext>
                </a:extLst>
              </p:cNvPr>
              <p:cNvSpPr txBox="1"/>
              <p:nvPr/>
            </p:nvSpPr>
            <p:spPr>
              <a:xfrm>
                <a:off x="891171" y="5087679"/>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rgbClr val="0070C0"/>
                              </a:solidFill>
                              <a:latin typeface="Cambria Math" panose="02040503050406030204" pitchFamily="18" charset="0"/>
                            </a:rPr>
                          </m:ctrlPr>
                        </m:sSubPr>
                        <m:e>
                          <m:r>
                            <a:rPr lang="it-IT" sz="2400" b="1" i="1" smtClean="0">
                              <a:solidFill>
                                <a:srgbClr val="0070C0"/>
                              </a:solidFill>
                              <a:latin typeface="Cambria Math" panose="02040503050406030204" pitchFamily="18" charset="0"/>
                            </a:rPr>
                            <m:t>𝒆</m:t>
                          </m:r>
                        </m:e>
                        <m:sub>
                          <m:r>
                            <a:rPr lang="it-IT" sz="2400" b="1" i="1" smtClean="0">
                              <a:solidFill>
                                <a:srgbClr val="0070C0"/>
                              </a:solidFill>
                              <a:latin typeface="Cambria Math" panose="02040503050406030204" pitchFamily="18" charset="0"/>
                            </a:rPr>
                            <m:t>𝟓</m:t>
                          </m:r>
                        </m:sub>
                      </m:sSub>
                    </m:oMath>
                  </m:oMathPara>
                </a14:m>
                <a:endParaRPr lang="it-IT" sz="2400" b="1" dirty="0">
                  <a:latin typeface="Bembo" panose="02020502050201020203" pitchFamily="18" charset="0"/>
                </a:endParaRPr>
              </a:p>
            </p:txBody>
          </p:sp>
        </mc:Choice>
        <mc:Fallback xmlns="">
          <p:sp>
            <p:nvSpPr>
              <p:cNvPr id="58" name="CasellaDiTesto 57">
                <a:extLst>
                  <a:ext uri="{FF2B5EF4-FFF2-40B4-BE49-F238E27FC236}">
                    <a16:creationId xmlns:a16="http://schemas.microsoft.com/office/drawing/2014/main" id="{174EF418-5393-44ED-82D9-7577B1EE482A}"/>
                  </a:ext>
                </a:extLst>
              </p:cNvPr>
              <p:cNvSpPr txBox="1">
                <a:spLocks noRot="1" noChangeAspect="1" noMove="1" noResize="1" noEditPoints="1" noAdjustHandles="1" noChangeArrowheads="1" noChangeShapeType="1" noTextEdit="1"/>
              </p:cNvSpPr>
              <p:nvPr/>
            </p:nvSpPr>
            <p:spPr>
              <a:xfrm>
                <a:off x="891171" y="5087679"/>
                <a:ext cx="1709356" cy="461665"/>
              </a:xfrm>
              <a:prstGeom prst="rect">
                <a:avLst/>
              </a:prstGeom>
              <a:blipFill>
                <a:blip r:embed="rId11"/>
                <a:stretch>
                  <a:fillRect b="-4000"/>
                </a:stretch>
              </a:blipFill>
            </p:spPr>
            <p:txBody>
              <a:bodyPr/>
              <a:lstStyle/>
              <a:p>
                <a:r>
                  <a:rPr lang="it-IT">
                    <a:noFill/>
                  </a:rPr>
                  <a:t> </a:t>
                </a:r>
              </a:p>
            </p:txBody>
          </p:sp>
        </mc:Fallback>
      </mc:AlternateContent>
    </p:spTree>
    <p:extLst>
      <p:ext uri="{BB962C8B-B14F-4D97-AF65-F5344CB8AC3E}">
        <p14:creationId xmlns:p14="http://schemas.microsoft.com/office/powerpoint/2010/main" val="3691943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3B074952-7394-44E6-ABA3-750CAD21FA7F}"/>
                  </a:ext>
                </a:extLst>
              </p:cNvPr>
              <p:cNvSpPr>
                <a:spLocks noGrp="1"/>
              </p:cNvSpPr>
              <p:nvPr>
                <p:ph idx="1"/>
              </p:nvPr>
            </p:nvSpPr>
            <p:spPr>
              <a:xfrm>
                <a:off x="357351" y="2642479"/>
                <a:ext cx="11477297" cy="3852914"/>
              </a:xfrm>
            </p:spPr>
            <p:txBody>
              <a:bodyPr>
                <a:normAutofit fontScale="92500" lnSpcReduction="10000"/>
              </a:bodyPr>
              <a:lstStyle/>
              <a:p>
                <a:pPr marL="0" indent="0" algn="just">
                  <a:buNone/>
                </a:pPr>
                <a:r>
                  <a:rPr lang="it-IT" b="1" dirty="0">
                    <a:solidFill>
                      <a:srgbClr val="7030A0"/>
                    </a:solidFill>
                  </a:rPr>
                  <a:t>Definizione: </a:t>
                </a:r>
                <a:r>
                  <a:rPr lang="it-IT" dirty="0">
                    <a:solidFill>
                      <a:schemeClr val="tx1"/>
                    </a:solidFill>
                  </a:rPr>
                  <a:t>Sia </a:t>
                </a:r>
                <a14:m>
                  <m:oMath xmlns:m="http://schemas.openxmlformats.org/officeDocument/2006/math">
                    <m:r>
                      <a:rPr lang="it-IT" b="1" i="1">
                        <a:solidFill>
                          <a:schemeClr val="tx1"/>
                        </a:solidFill>
                        <a:latin typeface="Cambria Math" panose="02040503050406030204" pitchFamily="18" charset="0"/>
                      </a:rPr>
                      <m:t>𝑫</m:t>
                    </m:r>
                  </m:oMath>
                </a14:m>
                <a:r>
                  <a:rPr lang="it-IT" dirty="0">
                    <a:solidFill>
                      <a:schemeClr val="tx1"/>
                    </a:solidFill>
                  </a:rPr>
                  <a:t> un grafo orientato. Se esiste </a:t>
                </a:r>
                <a14:m>
                  <m:oMath xmlns:m="http://schemas.openxmlformats.org/officeDocument/2006/math">
                    <m:r>
                      <a:rPr lang="it-IT" b="1" i="1" smtClean="0">
                        <a:solidFill>
                          <a:schemeClr val="tx1"/>
                        </a:solidFill>
                        <a:latin typeface="Cambria Math" panose="02040503050406030204" pitchFamily="18" charset="0"/>
                      </a:rPr>
                      <m:t>𝒗</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𝑽</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𝑫</m:t>
                    </m:r>
                    <m:r>
                      <a:rPr lang="it-IT" b="1" i="1" smtClean="0">
                        <a:solidFill>
                          <a:schemeClr val="tx1"/>
                        </a:solidFill>
                        <a:latin typeface="Cambria Math" panose="02040503050406030204" pitchFamily="18" charset="0"/>
                      </a:rPr>
                      <m:t>)</m:t>
                    </m:r>
                  </m:oMath>
                </a14:m>
                <a:r>
                  <a:rPr lang="it-IT" b="1" dirty="0">
                    <a:solidFill>
                      <a:schemeClr val="tx1"/>
                    </a:solidFill>
                  </a:rPr>
                  <a:t> </a:t>
                </a:r>
                <a:r>
                  <a:rPr lang="it-IT" dirty="0">
                    <a:solidFill>
                      <a:schemeClr val="tx1"/>
                    </a:solidFill>
                  </a:rPr>
                  <a:t>tale che </a:t>
                </a:r>
              </a:p>
              <a:p>
                <a:pPr marL="0" indent="0" algn="just">
                  <a:buNone/>
                </a:pPr>
                <a:endParaRPr lang="it-IT" dirty="0">
                  <a:solidFill>
                    <a:schemeClr val="tx1"/>
                  </a:solidFill>
                </a:endParaRPr>
              </a:p>
              <a:p>
                <a:pPr marL="0" indent="0" algn="just">
                  <a:buNone/>
                </a:pPr>
                <a14:m>
                  <m:oMathPara xmlns:m="http://schemas.openxmlformats.org/officeDocument/2006/math">
                    <m:oMathParaPr>
                      <m:jc m:val="centerGroup"/>
                    </m:oMathParaPr>
                    <m:oMath xmlns:m="http://schemas.openxmlformats.org/officeDocument/2006/math">
                      <m:r>
                        <a:rPr lang="it-IT" sz="2000" b="1" i="1" smtClean="0">
                          <a:solidFill>
                            <a:schemeClr val="tx1"/>
                          </a:solidFill>
                          <a:latin typeface="Cambria Math" panose="02040503050406030204" pitchFamily="18" charset="0"/>
                        </a:rPr>
                        <m:t>𝒊𝒏𝒅𝒆𝒈</m:t>
                      </m:r>
                      <m:d>
                        <m:dPr>
                          <m:ctrlPr>
                            <a:rPr lang="it-IT" sz="2000" b="1" i="1" smtClean="0">
                              <a:solidFill>
                                <a:schemeClr val="tx1"/>
                              </a:solidFill>
                              <a:latin typeface="Cambria Math" panose="02040503050406030204" pitchFamily="18" charset="0"/>
                            </a:rPr>
                          </m:ctrlPr>
                        </m:dPr>
                        <m:e>
                          <m:r>
                            <a:rPr lang="it-IT" sz="2000" b="1" i="1" smtClean="0">
                              <a:solidFill>
                                <a:schemeClr val="tx1"/>
                              </a:solidFill>
                              <a:latin typeface="Cambria Math" panose="02040503050406030204" pitchFamily="18" charset="0"/>
                            </a:rPr>
                            <m:t>𝒗</m:t>
                          </m:r>
                        </m:e>
                      </m:d>
                      <m:r>
                        <a:rPr lang="it-IT" sz="2000" b="1" i="1" smtClean="0">
                          <a:solidFill>
                            <a:schemeClr val="tx1"/>
                          </a:solidFill>
                          <a:latin typeface="Cambria Math" panose="02040503050406030204" pitchFamily="18" charset="0"/>
                        </a:rPr>
                        <m:t>=</m:t>
                      </m:r>
                      <m:r>
                        <a:rPr lang="it-IT" sz="2000" b="1" i="1" smtClean="0">
                          <a:solidFill>
                            <a:schemeClr val="tx1"/>
                          </a:solidFill>
                          <a:latin typeface="Cambria Math" panose="02040503050406030204" pitchFamily="18" charset="0"/>
                        </a:rPr>
                        <m:t>𝟎</m:t>
                      </m:r>
                      <m:r>
                        <a:rPr lang="it-IT" sz="2000" b="1" i="1" smtClean="0">
                          <a:solidFill>
                            <a:schemeClr val="tx1"/>
                          </a:solidFill>
                          <a:latin typeface="Cambria Math" panose="02040503050406030204" pitchFamily="18" charset="0"/>
                        </a:rPr>
                        <m:t>    (⟺</m:t>
                      </m:r>
                      <m:r>
                        <a:rPr lang="it-IT" sz="2000" b="1" i="1" smtClean="0">
                          <a:solidFill>
                            <a:schemeClr val="tx1"/>
                          </a:solidFill>
                          <a:latin typeface="Cambria Math" panose="02040503050406030204" pitchFamily="18" charset="0"/>
                          <a:ea typeface="Cambria Math" panose="02040503050406030204" pitchFamily="18" charset="0"/>
                        </a:rPr>
                        <m:t>𝒐𝒖𝒕𝒅𝒆𝒈</m:t>
                      </m:r>
                      <m:d>
                        <m:dPr>
                          <m:ctrlPr>
                            <a:rPr lang="it-IT" sz="2000" b="1" i="1" smtClean="0">
                              <a:solidFill>
                                <a:schemeClr val="tx1"/>
                              </a:solidFill>
                              <a:latin typeface="Cambria Math" panose="02040503050406030204" pitchFamily="18" charset="0"/>
                              <a:ea typeface="Cambria Math" panose="02040503050406030204" pitchFamily="18" charset="0"/>
                            </a:rPr>
                          </m:ctrlPr>
                        </m:dPr>
                        <m:e>
                          <m:r>
                            <a:rPr lang="it-IT" sz="2000" b="1" i="1" smtClean="0">
                              <a:solidFill>
                                <a:schemeClr val="tx1"/>
                              </a:solidFill>
                              <a:latin typeface="Cambria Math" panose="02040503050406030204" pitchFamily="18" charset="0"/>
                              <a:ea typeface="Cambria Math" panose="02040503050406030204" pitchFamily="18" charset="0"/>
                            </a:rPr>
                            <m:t>𝒗</m:t>
                          </m:r>
                        </m:e>
                      </m:d>
                      <m:r>
                        <a:rPr lang="it-IT" sz="2000" b="1" i="1" smtClean="0">
                          <a:solidFill>
                            <a:schemeClr val="tx1"/>
                          </a:solidFill>
                          <a:latin typeface="Cambria Math" panose="02040503050406030204" pitchFamily="18" charset="0"/>
                          <a:ea typeface="Cambria Math" panose="02040503050406030204" pitchFamily="18" charset="0"/>
                        </a:rPr>
                        <m:t>=</m:t>
                      </m:r>
                      <m:sSub>
                        <m:sSubPr>
                          <m:ctrlPr>
                            <a:rPr lang="it-IT" sz="2000" b="1" i="1" smtClean="0">
                              <a:solidFill>
                                <a:schemeClr val="tx1"/>
                              </a:solidFill>
                              <a:latin typeface="Cambria Math" panose="02040503050406030204" pitchFamily="18" charset="0"/>
                              <a:ea typeface="Cambria Math" panose="02040503050406030204" pitchFamily="18" charset="0"/>
                            </a:rPr>
                          </m:ctrlPr>
                        </m:sSubPr>
                        <m:e>
                          <m:r>
                            <a:rPr lang="it-IT" sz="2000" b="1" i="1" smtClean="0">
                              <a:solidFill>
                                <a:schemeClr val="tx1"/>
                              </a:solidFill>
                              <a:latin typeface="Cambria Math" panose="02040503050406030204" pitchFamily="18" charset="0"/>
                              <a:ea typeface="Cambria Math" panose="02040503050406030204" pitchFamily="18" charset="0"/>
                            </a:rPr>
                            <m:t>𝒅</m:t>
                          </m:r>
                        </m:e>
                        <m:sub>
                          <m:r>
                            <a:rPr lang="it-IT" sz="2000" b="1" i="1" smtClean="0">
                              <a:solidFill>
                                <a:schemeClr val="tx1"/>
                              </a:solidFill>
                              <a:latin typeface="Cambria Math" panose="02040503050406030204" pitchFamily="18" charset="0"/>
                              <a:ea typeface="Cambria Math" panose="02040503050406030204" pitchFamily="18" charset="0"/>
                            </a:rPr>
                            <m:t>𝑮</m:t>
                          </m:r>
                        </m:sub>
                      </m:sSub>
                      <m:d>
                        <m:dPr>
                          <m:ctrlPr>
                            <a:rPr lang="it-IT" sz="2000" b="1" i="1" smtClean="0">
                              <a:solidFill>
                                <a:schemeClr val="tx1"/>
                              </a:solidFill>
                              <a:latin typeface="Cambria Math" panose="02040503050406030204" pitchFamily="18" charset="0"/>
                              <a:ea typeface="Cambria Math" panose="02040503050406030204" pitchFamily="18" charset="0"/>
                            </a:rPr>
                          </m:ctrlPr>
                        </m:dPr>
                        <m:e>
                          <m:r>
                            <a:rPr lang="it-IT" sz="2000" b="1" i="1" smtClean="0">
                              <a:solidFill>
                                <a:schemeClr val="tx1"/>
                              </a:solidFill>
                              <a:latin typeface="Cambria Math" panose="02040503050406030204" pitchFamily="18" charset="0"/>
                              <a:ea typeface="Cambria Math" panose="02040503050406030204" pitchFamily="18" charset="0"/>
                            </a:rPr>
                            <m:t>𝒗</m:t>
                          </m:r>
                        </m:e>
                      </m:d>
                      <m:r>
                        <a:rPr lang="it-IT" sz="2000" b="1" i="1" smtClean="0">
                          <a:solidFill>
                            <a:schemeClr val="tx1"/>
                          </a:solidFill>
                          <a:latin typeface="Cambria Math" panose="02040503050406030204" pitchFamily="18" charset="0"/>
                          <a:ea typeface="Cambria Math" panose="02040503050406030204" pitchFamily="18" charset="0"/>
                        </a:rPr>
                        <m:t>) </m:t>
                      </m:r>
                    </m:oMath>
                  </m:oMathPara>
                </a14:m>
                <a:endParaRPr lang="it-IT" sz="2000" b="1" dirty="0">
                  <a:solidFill>
                    <a:schemeClr val="tx1"/>
                  </a:solidFill>
                </a:endParaRPr>
              </a:p>
              <a:p>
                <a:pPr marL="0" indent="0" algn="just">
                  <a:buNone/>
                </a:pPr>
                <a:endParaRPr lang="it-IT" b="1" dirty="0">
                  <a:solidFill>
                    <a:schemeClr val="tx1"/>
                  </a:solidFill>
                </a:endParaRPr>
              </a:p>
              <a:p>
                <a:pPr marL="0" indent="0" algn="just">
                  <a:buNone/>
                </a:pPr>
                <a:r>
                  <a:rPr lang="it-IT" dirty="0">
                    <a:solidFill>
                      <a:schemeClr val="tx1"/>
                    </a:solidFill>
                  </a:rPr>
                  <a:t>allora </a:t>
                </a:r>
                <a14:m>
                  <m:oMath xmlns:m="http://schemas.openxmlformats.org/officeDocument/2006/math">
                    <m:r>
                      <a:rPr lang="it-IT" b="1" i="1" smtClean="0">
                        <a:solidFill>
                          <a:schemeClr val="tx1"/>
                        </a:solidFill>
                        <a:latin typeface="Cambria Math" panose="02040503050406030204" pitchFamily="18" charset="0"/>
                      </a:rPr>
                      <m:t>𝒗</m:t>
                    </m:r>
                  </m:oMath>
                </a14:m>
                <a:r>
                  <a:rPr lang="it-IT" dirty="0">
                    <a:solidFill>
                      <a:schemeClr val="tx1"/>
                    </a:solidFill>
                  </a:rPr>
                  <a:t> è detta </a:t>
                </a:r>
                <a:r>
                  <a:rPr lang="it-IT" b="1" dirty="0">
                    <a:solidFill>
                      <a:srgbClr val="00B050"/>
                    </a:solidFill>
                  </a:rPr>
                  <a:t>sorgente</a:t>
                </a:r>
                <a:r>
                  <a:rPr lang="it-IT" dirty="0">
                    <a:solidFill>
                      <a:schemeClr val="tx1"/>
                    </a:solidFill>
                  </a:rPr>
                  <a:t> (</a:t>
                </a:r>
                <a:r>
                  <a:rPr lang="it-IT" b="1" dirty="0">
                    <a:solidFill>
                      <a:schemeClr val="tx1"/>
                    </a:solidFill>
                  </a:rPr>
                  <a:t>source</a:t>
                </a:r>
                <a:r>
                  <a:rPr lang="it-IT" dirty="0">
                    <a:solidFill>
                      <a:schemeClr val="tx1"/>
                    </a:solidFill>
                  </a:rPr>
                  <a:t>).</a:t>
                </a:r>
              </a:p>
              <a:p>
                <a:pPr marL="0" indent="0" algn="just">
                  <a:buNone/>
                </a:pPr>
                <a:endParaRPr lang="it-IT" dirty="0">
                  <a:solidFill>
                    <a:schemeClr val="tx1"/>
                  </a:solidFill>
                </a:endParaRPr>
              </a:p>
              <a:p>
                <a:pPr marL="0" indent="0" algn="just">
                  <a:buNone/>
                </a:pPr>
                <a:r>
                  <a:rPr lang="it-IT" b="1" dirty="0">
                    <a:solidFill>
                      <a:srgbClr val="7030A0"/>
                    </a:solidFill>
                  </a:rPr>
                  <a:t>Definizione: </a:t>
                </a:r>
                <a:r>
                  <a:rPr lang="it-IT" dirty="0">
                    <a:solidFill>
                      <a:schemeClr val="tx1"/>
                    </a:solidFill>
                  </a:rPr>
                  <a:t>Sia </a:t>
                </a:r>
                <a14:m>
                  <m:oMath xmlns:m="http://schemas.openxmlformats.org/officeDocument/2006/math">
                    <m:r>
                      <a:rPr lang="it-IT" b="1" i="1">
                        <a:solidFill>
                          <a:schemeClr val="tx1"/>
                        </a:solidFill>
                        <a:latin typeface="Cambria Math" panose="02040503050406030204" pitchFamily="18" charset="0"/>
                      </a:rPr>
                      <m:t>𝑫</m:t>
                    </m:r>
                  </m:oMath>
                </a14:m>
                <a:r>
                  <a:rPr lang="it-IT" dirty="0">
                    <a:solidFill>
                      <a:schemeClr val="tx1"/>
                    </a:solidFill>
                  </a:rPr>
                  <a:t> un grafo orientato. Se esiste </a:t>
                </a:r>
                <a14:m>
                  <m:oMath xmlns:m="http://schemas.openxmlformats.org/officeDocument/2006/math">
                    <m:r>
                      <a:rPr lang="it-IT" b="1" i="1" smtClean="0">
                        <a:solidFill>
                          <a:schemeClr val="tx1"/>
                        </a:solidFill>
                        <a:latin typeface="Cambria Math" panose="02040503050406030204" pitchFamily="18" charset="0"/>
                      </a:rPr>
                      <m:t>𝒗</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𝑽</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𝑫</m:t>
                    </m:r>
                    <m:r>
                      <a:rPr lang="it-IT" b="1" i="1" smtClean="0">
                        <a:solidFill>
                          <a:schemeClr val="tx1"/>
                        </a:solidFill>
                        <a:latin typeface="Cambria Math" panose="02040503050406030204" pitchFamily="18" charset="0"/>
                      </a:rPr>
                      <m:t>)</m:t>
                    </m:r>
                  </m:oMath>
                </a14:m>
                <a:r>
                  <a:rPr lang="it-IT" b="1" dirty="0">
                    <a:solidFill>
                      <a:schemeClr val="tx1"/>
                    </a:solidFill>
                  </a:rPr>
                  <a:t> </a:t>
                </a:r>
                <a:r>
                  <a:rPr lang="it-IT" dirty="0">
                    <a:solidFill>
                      <a:schemeClr val="tx1"/>
                    </a:solidFill>
                  </a:rPr>
                  <a:t>tale che </a:t>
                </a:r>
              </a:p>
              <a:p>
                <a:pPr marL="0" indent="0" algn="just">
                  <a:buNone/>
                </a:pPr>
                <a:endParaRPr lang="it-IT" dirty="0">
                  <a:solidFill>
                    <a:schemeClr val="tx1"/>
                  </a:solidFill>
                </a:endParaRPr>
              </a:p>
              <a:p>
                <a:pPr marL="0" indent="0" algn="just">
                  <a:buNone/>
                </a:pPr>
                <a14:m>
                  <m:oMathPara xmlns:m="http://schemas.openxmlformats.org/officeDocument/2006/math">
                    <m:oMathParaPr>
                      <m:jc m:val="centerGroup"/>
                    </m:oMathParaPr>
                    <m:oMath xmlns:m="http://schemas.openxmlformats.org/officeDocument/2006/math">
                      <m:r>
                        <a:rPr lang="it-IT" sz="2000" b="1" i="1" smtClean="0">
                          <a:solidFill>
                            <a:schemeClr val="tx1"/>
                          </a:solidFill>
                          <a:latin typeface="Cambria Math" panose="02040503050406030204" pitchFamily="18" charset="0"/>
                        </a:rPr>
                        <m:t>𝒐𝒖𝒕𝒅𝒆𝒈</m:t>
                      </m:r>
                      <m:d>
                        <m:dPr>
                          <m:ctrlPr>
                            <a:rPr lang="it-IT" sz="2000" b="1" i="1" smtClean="0">
                              <a:solidFill>
                                <a:schemeClr val="tx1"/>
                              </a:solidFill>
                              <a:latin typeface="Cambria Math" panose="02040503050406030204" pitchFamily="18" charset="0"/>
                            </a:rPr>
                          </m:ctrlPr>
                        </m:dPr>
                        <m:e>
                          <m:r>
                            <a:rPr lang="it-IT" sz="2000" b="1" i="1" smtClean="0">
                              <a:solidFill>
                                <a:schemeClr val="tx1"/>
                              </a:solidFill>
                              <a:latin typeface="Cambria Math" panose="02040503050406030204" pitchFamily="18" charset="0"/>
                            </a:rPr>
                            <m:t>𝒗</m:t>
                          </m:r>
                        </m:e>
                      </m:d>
                      <m:r>
                        <a:rPr lang="it-IT" sz="2000" b="1" i="1" smtClean="0">
                          <a:solidFill>
                            <a:schemeClr val="tx1"/>
                          </a:solidFill>
                          <a:latin typeface="Cambria Math" panose="02040503050406030204" pitchFamily="18" charset="0"/>
                        </a:rPr>
                        <m:t>=</m:t>
                      </m:r>
                      <m:r>
                        <a:rPr lang="it-IT" sz="2000" b="1" i="1" smtClean="0">
                          <a:solidFill>
                            <a:schemeClr val="tx1"/>
                          </a:solidFill>
                          <a:latin typeface="Cambria Math" panose="02040503050406030204" pitchFamily="18" charset="0"/>
                        </a:rPr>
                        <m:t>𝟎</m:t>
                      </m:r>
                      <m:r>
                        <a:rPr lang="it-IT" sz="2000" b="1" i="1" smtClean="0">
                          <a:solidFill>
                            <a:schemeClr val="tx1"/>
                          </a:solidFill>
                          <a:latin typeface="Cambria Math" panose="02040503050406030204" pitchFamily="18" charset="0"/>
                        </a:rPr>
                        <m:t>    (⟺</m:t>
                      </m:r>
                      <m:r>
                        <a:rPr lang="it-IT" sz="2000" b="1" i="1" smtClean="0">
                          <a:solidFill>
                            <a:schemeClr val="tx1"/>
                          </a:solidFill>
                          <a:latin typeface="Cambria Math" panose="02040503050406030204" pitchFamily="18" charset="0"/>
                          <a:ea typeface="Cambria Math" panose="02040503050406030204" pitchFamily="18" charset="0"/>
                        </a:rPr>
                        <m:t>𝒊𝒏𝒅𝒆𝒈</m:t>
                      </m:r>
                      <m:d>
                        <m:dPr>
                          <m:ctrlPr>
                            <a:rPr lang="it-IT" sz="2000" b="1" i="1" smtClean="0">
                              <a:solidFill>
                                <a:schemeClr val="tx1"/>
                              </a:solidFill>
                              <a:latin typeface="Cambria Math" panose="02040503050406030204" pitchFamily="18" charset="0"/>
                              <a:ea typeface="Cambria Math" panose="02040503050406030204" pitchFamily="18" charset="0"/>
                            </a:rPr>
                          </m:ctrlPr>
                        </m:dPr>
                        <m:e>
                          <m:r>
                            <a:rPr lang="it-IT" sz="2000" b="1" i="1" smtClean="0">
                              <a:solidFill>
                                <a:schemeClr val="tx1"/>
                              </a:solidFill>
                              <a:latin typeface="Cambria Math" panose="02040503050406030204" pitchFamily="18" charset="0"/>
                              <a:ea typeface="Cambria Math" panose="02040503050406030204" pitchFamily="18" charset="0"/>
                            </a:rPr>
                            <m:t>𝒗</m:t>
                          </m:r>
                        </m:e>
                      </m:d>
                      <m:r>
                        <a:rPr lang="it-IT" sz="2000" b="1" i="1" smtClean="0">
                          <a:solidFill>
                            <a:schemeClr val="tx1"/>
                          </a:solidFill>
                          <a:latin typeface="Cambria Math" panose="02040503050406030204" pitchFamily="18" charset="0"/>
                          <a:ea typeface="Cambria Math" panose="02040503050406030204" pitchFamily="18" charset="0"/>
                        </a:rPr>
                        <m:t>=</m:t>
                      </m:r>
                      <m:sSub>
                        <m:sSubPr>
                          <m:ctrlPr>
                            <a:rPr lang="it-IT" sz="2000" b="1" i="1" smtClean="0">
                              <a:solidFill>
                                <a:schemeClr val="tx1"/>
                              </a:solidFill>
                              <a:latin typeface="Cambria Math" panose="02040503050406030204" pitchFamily="18" charset="0"/>
                              <a:ea typeface="Cambria Math" panose="02040503050406030204" pitchFamily="18" charset="0"/>
                            </a:rPr>
                          </m:ctrlPr>
                        </m:sSubPr>
                        <m:e>
                          <m:r>
                            <a:rPr lang="it-IT" sz="2000" b="1" i="1" smtClean="0">
                              <a:solidFill>
                                <a:schemeClr val="tx1"/>
                              </a:solidFill>
                              <a:latin typeface="Cambria Math" panose="02040503050406030204" pitchFamily="18" charset="0"/>
                              <a:ea typeface="Cambria Math" panose="02040503050406030204" pitchFamily="18" charset="0"/>
                            </a:rPr>
                            <m:t>𝒅</m:t>
                          </m:r>
                        </m:e>
                        <m:sub>
                          <m:r>
                            <a:rPr lang="it-IT" sz="2000" b="1" i="1" smtClean="0">
                              <a:solidFill>
                                <a:schemeClr val="tx1"/>
                              </a:solidFill>
                              <a:latin typeface="Cambria Math" panose="02040503050406030204" pitchFamily="18" charset="0"/>
                              <a:ea typeface="Cambria Math" panose="02040503050406030204" pitchFamily="18" charset="0"/>
                            </a:rPr>
                            <m:t>𝑮</m:t>
                          </m:r>
                        </m:sub>
                      </m:sSub>
                      <m:d>
                        <m:dPr>
                          <m:ctrlPr>
                            <a:rPr lang="it-IT" sz="2000" b="1" i="1" smtClean="0">
                              <a:solidFill>
                                <a:schemeClr val="tx1"/>
                              </a:solidFill>
                              <a:latin typeface="Cambria Math" panose="02040503050406030204" pitchFamily="18" charset="0"/>
                              <a:ea typeface="Cambria Math" panose="02040503050406030204" pitchFamily="18" charset="0"/>
                            </a:rPr>
                          </m:ctrlPr>
                        </m:dPr>
                        <m:e>
                          <m:r>
                            <a:rPr lang="it-IT" sz="2000" b="1" i="1" smtClean="0">
                              <a:solidFill>
                                <a:schemeClr val="tx1"/>
                              </a:solidFill>
                              <a:latin typeface="Cambria Math" panose="02040503050406030204" pitchFamily="18" charset="0"/>
                              <a:ea typeface="Cambria Math" panose="02040503050406030204" pitchFamily="18" charset="0"/>
                            </a:rPr>
                            <m:t>𝒗</m:t>
                          </m:r>
                        </m:e>
                      </m:d>
                      <m:r>
                        <a:rPr lang="it-IT" sz="2000" b="1" i="1" smtClean="0">
                          <a:solidFill>
                            <a:schemeClr val="tx1"/>
                          </a:solidFill>
                          <a:latin typeface="Cambria Math" panose="02040503050406030204" pitchFamily="18" charset="0"/>
                          <a:ea typeface="Cambria Math" panose="02040503050406030204" pitchFamily="18" charset="0"/>
                        </a:rPr>
                        <m:t>) </m:t>
                      </m:r>
                    </m:oMath>
                  </m:oMathPara>
                </a14:m>
                <a:endParaRPr lang="it-IT" sz="2000" b="1" dirty="0">
                  <a:solidFill>
                    <a:schemeClr val="tx1"/>
                  </a:solidFill>
                </a:endParaRPr>
              </a:p>
              <a:p>
                <a:pPr marL="0" indent="0" algn="just">
                  <a:buNone/>
                </a:pPr>
                <a:endParaRPr lang="it-IT" b="1" dirty="0">
                  <a:solidFill>
                    <a:schemeClr val="tx1"/>
                  </a:solidFill>
                </a:endParaRPr>
              </a:p>
              <a:p>
                <a:pPr marL="0" indent="0" algn="just">
                  <a:buNone/>
                </a:pPr>
                <a:r>
                  <a:rPr lang="it-IT" dirty="0">
                    <a:solidFill>
                      <a:schemeClr val="tx1"/>
                    </a:solidFill>
                  </a:rPr>
                  <a:t>allora </a:t>
                </a:r>
                <a14:m>
                  <m:oMath xmlns:m="http://schemas.openxmlformats.org/officeDocument/2006/math">
                    <m:r>
                      <a:rPr lang="it-IT" b="1" i="1" smtClean="0">
                        <a:solidFill>
                          <a:schemeClr val="tx1"/>
                        </a:solidFill>
                        <a:latin typeface="Cambria Math" panose="02040503050406030204" pitchFamily="18" charset="0"/>
                      </a:rPr>
                      <m:t>𝒗</m:t>
                    </m:r>
                  </m:oMath>
                </a14:m>
                <a:r>
                  <a:rPr lang="it-IT" dirty="0">
                    <a:solidFill>
                      <a:schemeClr val="tx1"/>
                    </a:solidFill>
                  </a:rPr>
                  <a:t> è detta </a:t>
                </a:r>
                <a:r>
                  <a:rPr lang="it-IT" b="1" dirty="0">
                    <a:solidFill>
                      <a:srgbClr val="00B050"/>
                    </a:solidFill>
                  </a:rPr>
                  <a:t>lavello</a:t>
                </a:r>
                <a:r>
                  <a:rPr lang="it-IT" dirty="0">
                    <a:solidFill>
                      <a:schemeClr val="tx1"/>
                    </a:solidFill>
                  </a:rPr>
                  <a:t> (</a:t>
                </a:r>
                <a:r>
                  <a:rPr lang="it-IT" b="1" dirty="0">
                    <a:solidFill>
                      <a:schemeClr val="tx1"/>
                    </a:solidFill>
                  </a:rPr>
                  <a:t>sink</a:t>
                </a:r>
                <a:r>
                  <a:rPr lang="it-IT" dirty="0">
                    <a:solidFill>
                      <a:schemeClr val="tx1"/>
                    </a:solidFill>
                  </a:rPr>
                  <a:t>).</a:t>
                </a:r>
              </a:p>
              <a:p>
                <a:pPr marL="0" indent="0" algn="just">
                  <a:buNone/>
                </a:pPr>
                <a:endParaRPr lang="it-IT" dirty="0">
                  <a:solidFill>
                    <a:schemeClr val="tx1"/>
                  </a:solidFill>
                </a:endParaRPr>
              </a:p>
            </p:txBody>
          </p:sp>
        </mc:Choice>
        <mc:Fallback xmlns="">
          <p:sp>
            <p:nvSpPr>
              <p:cNvPr id="3" name="Segnaposto contenuto 2">
                <a:extLst>
                  <a:ext uri="{FF2B5EF4-FFF2-40B4-BE49-F238E27FC236}">
                    <a16:creationId xmlns:a16="http://schemas.microsoft.com/office/drawing/2014/main" id="{3B074952-7394-44E6-ABA3-750CAD21FA7F}"/>
                  </a:ext>
                </a:extLst>
              </p:cNvPr>
              <p:cNvSpPr>
                <a:spLocks noGrp="1" noRot="1" noChangeAspect="1" noMove="1" noResize="1" noEditPoints="1" noAdjustHandles="1" noChangeArrowheads="1" noChangeShapeType="1" noTextEdit="1"/>
              </p:cNvSpPr>
              <p:nvPr>
                <p:ph idx="1"/>
              </p:nvPr>
            </p:nvSpPr>
            <p:spPr>
              <a:xfrm>
                <a:off x="357351" y="2642479"/>
                <a:ext cx="11477297" cy="3852914"/>
              </a:xfrm>
              <a:blipFill>
                <a:blip r:embed="rId2"/>
                <a:stretch>
                  <a:fillRect l="-372" t="-1106" b="-316"/>
                </a:stretch>
              </a:blipFill>
            </p:spPr>
            <p:txBody>
              <a:bodyPr/>
              <a:lstStyle/>
              <a:p>
                <a:r>
                  <a:rPr lang="it-IT">
                    <a:noFill/>
                  </a:rPr>
                  <a:t> </a:t>
                </a:r>
              </a:p>
            </p:txBody>
          </p:sp>
        </mc:Fallback>
      </mc:AlternateContent>
      <p:sp>
        <p:nvSpPr>
          <p:cNvPr id="2" name="CasellaDiTesto 1">
            <a:extLst>
              <a:ext uri="{FF2B5EF4-FFF2-40B4-BE49-F238E27FC236}">
                <a16:creationId xmlns:a16="http://schemas.microsoft.com/office/drawing/2014/main" id="{80DBB060-E13E-4145-935C-F8EEA65F8B28}"/>
              </a:ext>
            </a:extLst>
          </p:cNvPr>
          <p:cNvSpPr txBox="1"/>
          <p:nvPr/>
        </p:nvSpPr>
        <p:spPr>
          <a:xfrm>
            <a:off x="3503364" y="931702"/>
            <a:ext cx="5761822" cy="1015663"/>
          </a:xfrm>
          <a:prstGeom prst="rect">
            <a:avLst/>
          </a:prstGeom>
          <a:noFill/>
        </p:spPr>
        <p:txBody>
          <a:bodyPr wrap="square" rtlCol="0">
            <a:spAutoFit/>
            <a:scene3d>
              <a:camera prst="orthographicFront"/>
              <a:lightRig rig="flood" dir="t"/>
            </a:scene3d>
            <a:sp3d extrusionH="57150" prstMaterial="dkEdge">
              <a:bevelT w="82550" h="38100" prst="coolSlant"/>
              <a:bevelB w="38100" h="38100" prst="relaxedInset"/>
            </a:sp3d>
          </a:bodyPr>
          <a:lstStyle/>
          <a:p>
            <a:pPr algn="ctr"/>
            <a:r>
              <a:rPr lang="it-IT" sz="6000" b="1" dirty="0">
                <a:solidFill>
                  <a:schemeClr val="bg1"/>
                </a:solidFill>
                <a:latin typeface="Abadi Extra Light" panose="020B0204020104020204" pitchFamily="34" charset="0"/>
              </a:rPr>
              <a:t>Altre definizioni</a:t>
            </a:r>
          </a:p>
        </p:txBody>
      </p:sp>
    </p:spTree>
    <p:extLst>
      <p:ext uri="{BB962C8B-B14F-4D97-AF65-F5344CB8AC3E}">
        <p14:creationId xmlns:p14="http://schemas.microsoft.com/office/powerpoint/2010/main" val="3586345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6" name="Rectangle 15">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 name="Titolo 3">
            <a:extLst>
              <a:ext uri="{FF2B5EF4-FFF2-40B4-BE49-F238E27FC236}">
                <a16:creationId xmlns:a16="http://schemas.microsoft.com/office/drawing/2014/main" id="{C5E6FACF-0B21-4BC4-9F0A-FB110B1252FF}"/>
              </a:ext>
            </a:extLst>
          </p:cNvPr>
          <p:cNvSpPr>
            <a:spLocks noGrp="1"/>
          </p:cNvSpPr>
          <p:nvPr>
            <p:ph type="title"/>
          </p:nvPr>
        </p:nvSpPr>
        <p:spPr>
          <a:xfrm>
            <a:off x="1683171" y="1169773"/>
            <a:ext cx="8825658" cy="2870161"/>
          </a:xfrm>
        </p:spPr>
        <p:txBody>
          <a:bodyPr vert="horz" lIns="91440" tIns="45720" rIns="91440" bIns="45720" rtlCol="0" anchor="b">
            <a:normAutofit/>
            <a:scene3d>
              <a:camera prst="orthographicFront"/>
              <a:lightRig rig="flood" dir="t"/>
            </a:scene3d>
            <a:sp3d extrusionH="57150" prstMaterial="dkEdge">
              <a:bevelT w="82550" h="38100" prst="coolSlant"/>
              <a:bevelB w="38100" h="38100" prst="relaxedInset"/>
            </a:sp3d>
          </a:bodyPr>
          <a:lstStyle/>
          <a:p>
            <a:pPr algn="ctr"/>
            <a:r>
              <a:rPr lang="en-US" sz="8800" b="1" dirty="0">
                <a:solidFill>
                  <a:schemeClr val="tx1"/>
                </a:solidFill>
                <a:latin typeface="Abadi Extra Light" panose="020B0204020104020204" pitchFamily="34" charset="0"/>
              </a:rPr>
              <a:t>Alberi radicati</a:t>
            </a:r>
          </a:p>
        </p:txBody>
      </p:sp>
      <p:cxnSp>
        <p:nvCxnSpPr>
          <p:cNvPr id="19" name="Straight Connector 18">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71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50000"/>
              </a:schemeClr>
            </a:gs>
            <a:gs pos="89000">
              <a:schemeClr val="accent1">
                <a:lumMod val="75000"/>
              </a:schemeClr>
            </a:gs>
            <a:gs pos="61000">
              <a:schemeClr val="accent1">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816AE0-1AC5-45AC-AAD5-D56F89665DDE}"/>
              </a:ext>
            </a:extLst>
          </p:cNvPr>
          <p:cNvSpPr>
            <a:spLocks noGrp="1"/>
          </p:cNvSpPr>
          <p:nvPr>
            <p:ph type="title"/>
          </p:nvPr>
        </p:nvSpPr>
        <p:spPr>
          <a:xfrm>
            <a:off x="1020478" y="694726"/>
            <a:ext cx="10251546" cy="1325563"/>
          </a:xfrm>
        </p:spPr>
        <p:txBody>
          <a:bodyPr>
            <a:normAutofit/>
            <a:scene3d>
              <a:camera prst="orthographicFront"/>
              <a:lightRig rig="flood" dir="t"/>
            </a:scene3d>
            <a:sp3d extrusionH="57150" prstMaterial="dkEdge">
              <a:bevelT w="82550" h="38100" prst="coolSlant"/>
              <a:bevelB w="38100" h="38100" prst="relaxedInset"/>
            </a:sp3d>
          </a:bodyPr>
          <a:lstStyle/>
          <a:p>
            <a:pPr algn="ctr"/>
            <a:r>
              <a:rPr lang="it-IT" sz="6600" b="1" dirty="0">
                <a:solidFill>
                  <a:schemeClr val="bg1"/>
                </a:solidFill>
                <a:effectLst>
                  <a:glow rad="12700">
                    <a:schemeClr val="accent1">
                      <a:alpha val="40000"/>
                    </a:schemeClr>
                  </a:glow>
                  <a:reflection endPos="0" dir="5400000" sy="-100000" algn="bl" rotWithShape="0"/>
                </a:effectLst>
                <a:latin typeface="Abadi Extra Light" panose="020B0204020104020204" pitchFamily="34" charset="0"/>
              </a:rPr>
              <a:t>Argomenti trattati</a:t>
            </a:r>
          </a:p>
        </p:txBody>
      </p:sp>
      <p:sp>
        <p:nvSpPr>
          <p:cNvPr id="4" name="Segnaposto contenuto 3">
            <a:extLst>
              <a:ext uri="{FF2B5EF4-FFF2-40B4-BE49-F238E27FC236}">
                <a16:creationId xmlns:a16="http://schemas.microsoft.com/office/drawing/2014/main" id="{F9C8DD41-25C7-45D2-93B7-643701AF9D44}"/>
              </a:ext>
            </a:extLst>
          </p:cNvPr>
          <p:cNvSpPr>
            <a:spLocks noGrp="1"/>
          </p:cNvSpPr>
          <p:nvPr>
            <p:ph sz="half" idx="1"/>
          </p:nvPr>
        </p:nvSpPr>
        <p:spPr>
          <a:xfrm>
            <a:off x="540768" y="2317898"/>
            <a:ext cx="11210966" cy="4348715"/>
          </a:xfrm>
        </p:spPr>
        <p:txBody>
          <a:bodyPr>
            <a:noAutofit/>
          </a:bodyPr>
          <a:lstStyle/>
          <a:p>
            <a:pPr marL="457200" lvl="1" indent="0">
              <a:buNone/>
            </a:pPr>
            <a:endParaRPr lang="it-IT" sz="3200" dirty="0">
              <a:latin typeface="Abadi Extra Light" panose="020B0204020104020204" pitchFamily="34" charset="0"/>
            </a:endParaRPr>
          </a:p>
          <a:p>
            <a:pPr lvl="1"/>
            <a:r>
              <a:rPr lang="it-IT" sz="4000" dirty="0">
                <a:latin typeface="Abadi Extra Light" panose="020B0204020104020204" pitchFamily="34" charset="0"/>
              </a:rPr>
              <a:t>     </a:t>
            </a:r>
            <a:r>
              <a:rPr lang="it-IT" sz="4000" dirty="0"/>
              <a:t>Introduzione ai grafi orientati</a:t>
            </a:r>
          </a:p>
          <a:p>
            <a:pPr marL="457200" lvl="1" indent="0">
              <a:buNone/>
            </a:pPr>
            <a:endParaRPr lang="it-IT" sz="4000" dirty="0"/>
          </a:p>
          <a:p>
            <a:pPr lvl="1"/>
            <a:r>
              <a:rPr lang="it-IT" sz="4000" dirty="0"/>
              <a:t>     </a:t>
            </a:r>
            <a:r>
              <a:rPr lang="it-IT" sz="4000" dirty="0">
                <a:solidFill>
                  <a:schemeClr val="accent6">
                    <a:lumMod val="50000"/>
                  </a:schemeClr>
                </a:solidFill>
                <a:hlinkClick r:id="rId2" action="ppaction://hlinksldjump">
                  <a:extLst>
                    <a:ext uri="{A12FA001-AC4F-418D-AE19-62706E023703}">
                      <ahyp:hlinkClr xmlns:ahyp="http://schemas.microsoft.com/office/drawing/2018/hyperlinkcolor" val="tx"/>
                    </a:ext>
                  </a:extLst>
                </a:hlinkClick>
              </a:rPr>
              <a:t>La Formula di Cayley</a:t>
            </a:r>
            <a:endParaRPr lang="it-IT" sz="4000" dirty="0">
              <a:solidFill>
                <a:schemeClr val="accent6">
                  <a:lumMod val="50000"/>
                </a:schemeClr>
              </a:solidFill>
            </a:endParaRPr>
          </a:p>
          <a:p>
            <a:pPr marL="457200" lvl="1" indent="0">
              <a:buNone/>
            </a:pPr>
            <a:endParaRPr lang="it-IT" sz="3200" dirty="0"/>
          </a:p>
          <a:p>
            <a:pPr lvl="1"/>
            <a:r>
              <a:rPr lang="it-IT" sz="4000" dirty="0"/>
              <a:t>     </a:t>
            </a:r>
            <a:r>
              <a:rPr lang="it-IT" sz="4000" dirty="0">
                <a:solidFill>
                  <a:srgbClr val="A3974B"/>
                </a:solidFill>
                <a:hlinkClick r:id="rId3" action="ppaction://hlinksldjump">
                  <a:extLst>
                    <a:ext uri="{A12FA001-AC4F-418D-AE19-62706E023703}">
                      <ahyp:hlinkClr xmlns:ahyp="http://schemas.microsoft.com/office/drawing/2018/hyperlinkcolor" val="tx"/>
                    </a:ext>
                  </a:extLst>
                </a:hlinkClick>
              </a:rPr>
              <a:t>Applicazioni del teorema</a:t>
            </a:r>
            <a:endParaRPr lang="it-IT" sz="4000" dirty="0">
              <a:solidFill>
                <a:srgbClr val="A3974B"/>
              </a:solidFill>
            </a:endParaRPr>
          </a:p>
          <a:p>
            <a:pPr marL="457200" lvl="1" indent="0">
              <a:buNone/>
            </a:pPr>
            <a:endParaRPr lang="it-IT" sz="3200" dirty="0">
              <a:latin typeface="Abadi Extra Light" panose="020B0204020104020204" pitchFamily="34" charset="0"/>
            </a:endParaRPr>
          </a:p>
        </p:txBody>
      </p:sp>
    </p:spTree>
    <p:extLst>
      <p:ext uri="{BB962C8B-B14F-4D97-AF65-F5344CB8AC3E}">
        <p14:creationId xmlns:p14="http://schemas.microsoft.com/office/powerpoint/2010/main" val="2011163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FD13E2-4473-47D3-86AD-6099DF6D582A}"/>
              </a:ext>
            </a:extLst>
          </p:cNvPr>
          <p:cNvSpPr>
            <a:spLocks noGrp="1"/>
          </p:cNvSpPr>
          <p:nvPr>
            <p:ph type="title"/>
          </p:nvPr>
        </p:nvSpPr>
        <p:spPr>
          <a:xfrm>
            <a:off x="838200" y="638366"/>
            <a:ext cx="10515600" cy="1325563"/>
          </a:xfrm>
        </p:spPr>
        <p:txBody>
          <a:bodyPr>
            <a:scene3d>
              <a:camera prst="orthographicFront"/>
              <a:lightRig rig="flood" dir="t"/>
            </a:scene3d>
            <a:sp3d extrusionH="57150" prstMaterial="dkEdge">
              <a:bevelT w="82550" h="38100" prst="coolSlant"/>
              <a:bevelB w="38100" h="38100" prst="relaxedInset"/>
            </a:sp3d>
          </a:bodyPr>
          <a:lstStyle/>
          <a:p>
            <a:pPr algn="ctr"/>
            <a:r>
              <a:rPr lang="it-IT" sz="4400" b="1" dirty="0">
                <a:solidFill>
                  <a:schemeClr val="bg1"/>
                </a:solidFill>
                <a:latin typeface="Abadi Extra Light" panose="020B0204020104020204" pitchFamily="34" charset="0"/>
              </a:rPr>
              <a:t>Definizione e uso degli alberi radicati</a:t>
            </a:r>
          </a:p>
        </p:txBody>
      </p:sp>
      <mc:AlternateContent xmlns:mc="http://schemas.openxmlformats.org/markup-compatibility/2006" xmlns:a14="http://schemas.microsoft.com/office/drawing/2010/main">
        <mc:Choice Requires="a14">
          <p:sp>
            <p:nvSpPr>
              <p:cNvPr id="5" name="Segnaposto contenuto 4">
                <a:extLst>
                  <a:ext uri="{FF2B5EF4-FFF2-40B4-BE49-F238E27FC236}">
                    <a16:creationId xmlns:a16="http://schemas.microsoft.com/office/drawing/2014/main" id="{D56D9437-6D4D-49A0-8697-BEEF6BB100DC}"/>
                  </a:ext>
                </a:extLst>
              </p:cNvPr>
              <p:cNvSpPr>
                <a:spLocks noGrp="1"/>
              </p:cNvSpPr>
              <p:nvPr>
                <p:ph idx="1"/>
              </p:nvPr>
            </p:nvSpPr>
            <p:spPr>
              <a:xfrm>
                <a:off x="241738" y="2508906"/>
                <a:ext cx="11708524" cy="4154652"/>
              </a:xfrm>
            </p:spPr>
            <p:txBody>
              <a:bodyPr>
                <a:normAutofit fontScale="92500" lnSpcReduction="10000"/>
              </a:bodyPr>
              <a:lstStyle/>
              <a:p>
                <a:r>
                  <a:rPr lang="it-IT" b="1" dirty="0">
                    <a:solidFill>
                      <a:schemeClr val="accent6">
                        <a:lumMod val="50000"/>
                      </a:schemeClr>
                    </a:solidFill>
                  </a:rPr>
                  <a:t>Definizione: </a:t>
                </a:r>
                <a:r>
                  <a:rPr lang="it-IT" dirty="0">
                    <a:solidFill>
                      <a:schemeClr val="tx1"/>
                    </a:solidFill>
                  </a:rPr>
                  <a:t>Un albero </a:t>
                </a:r>
                <a:r>
                  <a:rPr lang="it-IT" b="1" dirty="0">
                    <a:solidFill>
                      <a:srgbClr val="00B050"/>
                    </a:solidFill>
                  </a:rPr>
                  <a:t>radicato </a:t>
                </a:r>
                <a:r>
                  <a:rPr lang="it-IT" dirty="0">
                    <a:solidFill>
                      <a:schemeClr val="tx1"/>
                    </a:solidFill>
                  </a:rPr>
                  <a:t>è un albero </a:t>
                </a:r>
                <a14:m>
                  <m:oMath xmlns:m="http://schemas.openxmlformats.org/officeDocument/2006/math">
                    <m:r>
                      <a:rPr lang="it-IT" b="1" i="1" smtClean="0">
                        <a:solidFill>
                          <a:schemeClr val="tx1"/>
                        </a:solidFill>
                        <a:latin typeface="Cambria Math" panose="02040503050406030204" pitchFamily="18" charset="0"/>
                      </a:rPr>
                      <m:t>𝑻</m:t>
                    </m:r>
                  </m:oMath>
                </a14:m>
                <a:r>
                  <a:rPr lang="it-IT" b="1" dirty="0">
                    <a:solidFill>
                      <a:schemeClr val="accent6">
                        <a:lumMod val="50000"/>
                      </a:schemeClr>
                    </a:solidFill>
                  </a:rPr>
                  <a:t> </a:t>
                </a:r>
                <a:r>
                  <a:rPr lang="it-IT" dirty="0">
                    <a:solidFill>
                      <a:schemeClr val="tx1"/>
                    </a:solidFill>
                  </a:rPr>
                  <a:t>con una scelta di un suo vertice </a:t>
                </a:r>
                <a14:m>
                  <m:oMath xmlns:m="http://schemas.openxmlformats.org/officeDocument/2006/math">
                    <m:r>
                      <a:rPr lang="it-IT" b="1" i="1" smtClean="0">
                        <a:solidFill>
                          <a:schemeClr val="tx1"/>
                        </a:solidFill>
                        <a:latin typeface="Cambria Math" panose="02040503050406030204" pitchFamily="18" charset="0"/>
                      </a:rPr>
                      <m:t>𝒙</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𝑽</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𝑻</m:t>
                    </m:r>
                    <m:r>
                      <a:rPr lang="it-IT" b="1" i="1" smtClean="0">
                        <a:solidFill>
                          <a:schemeClr val="tx1"/>
                        </a:solidFill>
                        <a:latin typeface="Cambria Math" panose="02040503050406030204" pitchFamily="18" charset="0"/>
                      </a:rPr>
                      <m:t>)</m:t>
                    </m:r>
                  </m:oMath>
                </a14:m>
                <a:r>
                  <a:rPr lang="it-IT" dirty="0">
                    <a:solidFill>
                      <a:schemeClr val="accent6">
                        <a:lumMod val="50000"/>
                      </a:schemeClr>
                    </a:solidFill>
                  </a:rPr>
                  <a:t>, </a:t>
                </a:r>
                <a:r>
                  <a:rPr lang="it-IT" dirty="0">
                    <a:solidFill>
                      <a:schemeClr val="tx1"/>
                    </a:solidFill>
                  </a:rPr>
                  <a:t>chiamato </a:t>
                </a:r>
                <a:r>
                  <a:rPr lang="it-IT" b="1" dirty="0">
                    <a:solidFill>
                      <a:srgbClr val="00B050"/>
                    </a:solidFill>
                  </a:rPr>
                  <a:t>radice </a:t>
                </a:r>
                <a:r>
                  <a:rPr lang="it-IT" dirty="0">
                    <a:solidFill>
                      <a:schemeClr val="tx1"/>
                    </a:solidFill>
                  </a:rPr>
                  <a:t>di </a:t>
                </a:r>
                <a14:m>
                  <m:oMath xmlns:m="http://schemas.openxmlformats.org/officeDocument/2006/math">
                    <m:r>
                      <a:rPr lang="it-IT" b="1" i="1" smtClean="0">
                        <a:solidFill>
                          <a:schemeClr val="tx1"/>
                        </a:solidFill>
                        <a:latin typeface="Cambria Math" panose="02040503050406030204" pitchFamily="18" charset="0"/>
                      </a:rPr>
                      <m:t>𝑻</m:t>
                    </m:r>
                  </m:oMath>
                </a14:m>
                <a:r>
                  <a:rPr lang="it-IT" b="1" dirty="0">
                    <a:solidFill>
                      <a:schemeClr val="accent6">
                        <a:lumMod val="50000"/>
                      </a:schemeClr>
                    </a:solidFill>
                  </a:rPr>
                  <a:t>.</a:t>
                </a:r>
              </a:p>
              <a:p>
                <a:endParaRPr lang="it-IT" b="1" dirty="0">
                  <a:solidFill>
                    <a:schemeClr val="accent6">
                      <a:lumMod val="50000"/>
                    </a:schemeClr>
                  </a:solidFill>
                </a:endParaRPr>
              </a:p>
              <a:p>
                <a:r>
                  <a:rPr lang="it-IT" b="1" dirty="0">
                    <a:solidFill>
                      <a:schemeClr val="accent6">
                        <a:lumMod val="50000"/>
                      </a:schemeClr>
                    </a:solidFill>
                  </a:rPr>
                  <a:t>Osservazione: </a:t>
                </a:r>
                <a:r>
                  <a:rPr lang="it-IT" dirty="0">
                    <a:solidFill>
                      <a:schemeClr val="tx1"/>
                    </a:solidFill>
                  </a:rPr>
                  <a:t>Dato un albero </a:t>
                </a:r>
                <a14:m>
                  <m:oMath xmlns:m="http://schemas.openxmlformats.org/officeDocument/2006/math">
                    <m:r>
                      <a:rPr lang="it-IT" b="1" i="1" smtClean="0">
                        <a:solidFill>
                          <a:schemeClr val="tx1"/>
                        </a:solidFill>
                        <a:latin typeface="Cambria Math" panose="02040503050406030204" pitchFamily="18" charset="0"/>
                      </a:rPr>
                      <m:t>𝑻</m:t>
                    </m:r>
                  </m:oMath>
                </a14:m>
                <a:r>
                  <a:rPr lang="it-IT" b="1" dirty="0">
                    <a:solidFill>
                      <a:schemeClr val="accent6">
                        <a:lumMod val="50000"/>
                      </a:schemeClr>
                    </a:solidFill>
                  </a:rPr>
                  <a:t> </a:t>
                </a:r>
                <a:r>
                  <a:rPr lang="it-IT" dirty="0">
                    <a:solidFill>
                      <a:schemeClr val="tx1"/>
                    </a:solidFill>
                  </a:rPr>
                  <a:t>è possibile orientare il grafo in modo tale che, scelta una radice </a:t>
                </a:r>
                <a14:m>
                  <m:oMath xmlns:m="http://schemas.openxmlformats.org/officeDocument/2006/math">
                    <m:r>
                      <a:rPr lang="it-IT" b="1" i="1" smtClean="0">
                        <a:solidFill>
                          <a:schemeClr val="tx1"/>
                        </a:solidFill>
                        <a:latin typeface="Cambria Math" panose="02040503050406030204" pitchFamily="18" charset="0"/>
                      </a:rPr>
                      <m:t>𝒙</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𝑽</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𝑻</m:t>
                    </m:r>
                    <m:r>
                      <a:rPr lang="it-IT" b="1" i="1" smtClean="0">
                        <a:solidFill>
                          <a:schemeClr val="tx1"/>
                        </a:solidFill>
                        <a:latin typeface="Cambria Math" panose="02040503050406030204" pitchFamily="18" charset="0"/>
                      </a:rPr>
                      <m:t>)</m:t>
                    </m:r>
                  </m:oMath>
                </a14:m>
                <a:r>
                  <a:rPr lang="it-IT" dirty="0">
                    <a:solidFill>
                      <a:schemeClr val="tx1"/>
                    </a:solidFill>
                  </a:rPr>
                  <a:t>, vale che</a:t>
                </a:r>
              </a:p>
              <a:p>
                <a:pPr marL="0" indent="0">
                  <a:buNone/>
                </a:pPr>
                <a:endParaRPr lang="it-IT" b="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it-IT" b="1" i="1" smtClean="0">
                          <a:solidFill>
                            <a:schemeClr val="tx1"/>
                          </a:solidFill>
                          <a:latin typeface="Cambria Math" panose="02040503050406030204" pitchFamily="18" charset="0"/>
                        </a:rPr>
                        <m:t>𝒊𝒏𝒅𝒆𝒈</m:t>
                      </m:r>
                      <m:d>
                        <m:dPr>
                          <m:ctrlPr>
                            <a:rPr lang="it-IT" b="1" i="1" smtClean="0">
                              <a:solidFill>
                                <a:schemeClr val="tx1"/>
                              </a:solidFill>
                              <a:latin typeface="Cambria Math" panose="02040503050406030204" pitchFamily="18" charset="0"/>
                            </a:rPr>
                          </m:ctrlPr>
                        </m:dPr>
                        <m:e>
                          <m:r>
                            <a:rPr lang="it-IT" b="1" i="1" smtClean="0">
                              <a:solidFill>
                                <a:schemeClr val="tx1"/>
                              </a:solidFill>
                              <a:latin typeface="Cambria Math" panose="02040503050406030204" pitchFamily="18" charset="0"/>
                            </a:rPr>
                            <m:t>𝒗</m:t>
                          </m:r>
                        </m:e>
                      </m:d>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𝟏</m:t>
                      </m:r>
                      <m:r>
                        <a:rPr lang="it-IT" b="1" i="1" smtClean="0">
                          <a:solidFill>
                            <a:schemeClr val="tx1"/>
                          </a:solidFill>
                          <a:latin typeface="Cambria Math" panose="02040503050406030204" pitchFamily="18" charset="0"/>
                        </a:rPr>
                        <m:t>,            ∀ </m:t>
                      </m:r>
                      <m:r>
                        <a:rPr lang="it-IT" b="1" i="1" smtClean="0">
                          <a:solidFill>
                            <a:schemeClr val="tx1"/>
                          </a:solidFill>
                          <a:latin typeface="Cambria Math" panose="02040503050406030204" pitchFamily="18" charset="0"/>
                        </a:rPr>
                        <m:t>𝒗</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𝑽</m:t>
                      </m:r>
                      <m:d>
                        <m:dPr>
                          <m:ctrlPr>
                            <a:rPr lang="it-IT" b="1" i="1" smtClean="0">
                              <a:solidFill>
                                <a:schemeClr val="tx1"/>
                              </a:solidFill>
                              <a:latin typeface="Cambria Math" panose="02040503050406030204" pitchFamily="18" charset="0"/>
                            </a:rPr>
                          </m:ctrlPr>
                        </m:dPr>
                        <m:e>
                          <m:r>
                            <a:rPr lang="it-IT" b="1" i="1" smtClean="0">
                              <a:solidFill>
                                <a:schemeClr val="tx1"/>
                              </a:solidFill>
                              <a:latin typeface="Cambria Math" panose="02040503050406030204" pitchFamily="18" charset="0"/>
                            </a:rPr>
                            <m:t>𝑻</m:t>
                          </m:r>
                        </m:e>
                      </m:d>
                      <m:r>
                        <a:rPr lang="it-IT" b="1" i="1" smtClean="0">
                          <a:solidFill>
                            <a:schemeClr val="tx1"/>
                          </a:solidFill>
                          <a:latin typeface="Cambria Math" panose="02040503050406030204" pitchFamily="18" charset="0"/>
                        </a:rPr>
                        <m:t>∖</m:t>
                      </m:r>
                      <m:d>
                        <m:dPr>
                          <m:begChr m:val="{"/>
                          <m:endChr m:val="}"/>
                          <m:ctrlPr>
                            <a:rPr lang="it-IT" b="1" i="1" smtClean="0">
                              <a:solidFill>
                                <a:schemeClr val="tx1"/>
                              </a:solidFill>
                              <a:latin typeface="Cambria Math" panose="02040503050406030204" pitchFamily="18" charset="0"/>
                            </a:rPr>
                          </m:ctrlPr>
                        </m:dPr>
                        <m:e>
                          <m:r>
                            <a:rPr lang="it-IT" b="1" i="1" smtClean="0">
                              <a:solidFill>
                                <a:schemeClr val="tx1"/>
                              </a:solidFill>
                              <a:latin typeface="Cambria Math" panose="02040503050406030204" pitchFamily="18" charset="0"/>
                            </a:rPr>
                            <m:t>𝒙</m:t>
                          </m:r>
                        </m:e>
                      </m:d>
                      <m:r>
                        <m:rPr>
                          <m:nor/>
                        </m:rPr>
                        <a:rPr lang="it-IT" b="1" i="0" smtClean="0">
                          <a:solidFill>
                            <a:schemeClr val="tx1"/>
                          </a:solidFill>
                          <a:latin typeface="Cambria Math" panose="02040503050406030204" pitchFamily="18" charset="0"/>
                        </a:rPr>
                        <m:t>          </m:t>
                      </m:r>
                      <m:r>
                        <m:rPr>
                          <m:nor/>
                        </m:rPr>
                        <a:rPr lang="it-IT" b="1" dirty="0" smtClean="0">
                          <a:solidFill>
                            <a:schemeClr val="accent3">
                              <a:lumMod val="75000"/>
                            </a:schemeClr>
                          </a:solidFill>
                        </a:rPr>
                        <m:t>(</m:t>
                      </m:r>
                      <m:r>
                        <a:rPr lang="it-IT" b="1" i="1">
                          <a:solidFill>
                            <a:schemeClr val="accent3">
                              <a:lumMod val="75000"/>
                            </a:schemeClr>
                          </a:solidFill>
                          <a:latin typeface="Cambria Math" panose="02040503050406030204" pitchFamily="18" charset="0"/>
                        </a:rPr>
                        <m:t>⋅</m:t>
                      </m:r>
                      <m:r>
                        <m:rPr>
                          <m:nor/>
                        </m:rPr>
                        <a:rPr lang="it-IT" b="1" dirty="0">
                          <a:solidFill>
                            <a:schemeClr val="accent3">
                              <a:lumMod val="75000"/>
                            </a:schemeClr>
                          </a:solidFill>
                        </a:rPr>
                        <m:t>)</m:t>
                      </m:r>
                    </m:oMath>
                  </m:oMathPara>
                </a14:m>
                <a:endParaRPr lang="it-IT" b="1" dirty="0">
                  <a:solidFill>
                    <a:schemeClr val="accent3">
                      <a:lumMod val="75000"/>
                    </a:schemeClr>
                  </a:solidFill>
                </a:endParaRPr>
              </a:p>
              <a:p>
                <a:pPr marL="0" indent="0">
                  <a:buNone/>
                </a:pPr>
                <a:r>
                  <a:rPr lang="it-IT" b="1" dirty="0">
                    <a:solidFill>
                      <a:schemeClr val="tx1"/>
                    </a:solidFill>
                  </a:rPr>
                  <a:t>     </a:t>
                </a:r>
              </a:p>
              <a:p>
                <a:r>
                  <a:rPr lang="it-IT" b="1" dirty="0">
                    <a:solidFill>
                      <a:schemeClr val="accent6">
                        <a:lumMod val="50000"/>
                      </a:schemeClr>
                    </a:solidFill>
                  </a:rPr>
                  <a:t>Definizione: </a:t>
                </a:r>
                <a:r>
                  <a:rPr lang="it-IT" dirty="0">
                    <a:solidFill>
                      <a:schemeClr val="tx1"/>
                    </a:solidFill>
                  </a:rPr>
                  <a:t>Se in un albero </a:t>
                </a:r>
                <a14:m>
                  <m:oMath xmlns:m="http://schemas.openxmlformats.org/officeDocument/2006/math">
                    <m:r>
                      <a:rPr lang="it-IT" b="1" i="1" smtClean="0">
                        <a:solidFill>
                          <a:schemeClr val="tx1"/>
                        </a:solidFill>
                        <a:latin typeface="Cambria Math" panose="02040503050406030204" pitchFamily="18" charset="0"/>
                      </a:rPr>
                      <m:t>𝑻</m:t>
                    </m:r>
                  </m:oMath>
                </a14:m>
                <a:r>
                  <a:rPr lang="it-IT" b="1" dirty="0">
                    <a:solidFill>
                      <a:schemeClr val="accent6">
                        <a:lumMod val="50000"/>
                      </a:schemeClr>
                    </a:solidFill>
                  </a:rPr>
                  <a:t> </a:t>
                </a:r>
                <a:r>
                  <a:rPr lang="it-IT" dirty="0">
                    <a:solidFill>
                      <a:schemeClr val="tx1"/>
                    </a:solidFill>
                  </a:rPr>
                  <a:t>scegliamo un’orientazione come definita nell’</a:t>
                </a:r>
                <a:r>
                  <a:rPr lang="it-IT" b="1" dirty="0">
                    <a:solidFill>
                      <a:schemeClr val="accent6">
                        <a:lumMod val="50000"/>
                      </a:schemeClr>
                    </a:solidFill>
                  </a:rPr>
                  <a:t>Osservazione </a:t>
                </a:r>
                <a:r>
                  <a:rPr lang="it-IT" dirty="0">
                    <a:solidFill>
                      <a:schemeClr val="tx1"/>
                    </a:solidFill>
                  </a:rPr>
                  <a:t>precedente, allora tale orientazione viene chiamata </a:t>
                </a:r>
                <a:r>
                  <a:rPr lang="it-IT" b="1" dirty="0">
                    <a:solidFill>
                      <a:srgbClr val="00B050"/>
                    </a:solidFill>
                  </a:rPr>
                  <a:t>arborescenza </a:t>
                </a:r>
                <a:r>
                  <a:rPr lang="it-IT" dirty="0">
                    <a:solidFill>
                      <a:schemeClr val="tx1"/>
                    </a:solidFill>
                  </a:rPr>
                  <a:t>o</a:t>
                </a:r>
                <a:r>
                  <a:rPr lang="it-IT" b="1" dirty="0">
                    <a:solidFill>
                      <a:srgbClr val="00B050"/>
                    </a:solidFill>
                  </a:rPr>
                  <a:t> </a:t>
                </a:r>
                <a14:m>
                  <m:oMath xmlns:m="http://schemas.openxmlformats.org/officeDocument/2006/math">
                    <m:r>
                      <a:rPr lang="it-IT" b="1" i="1" smtClean="0">
                        <a:solidFill>
                          <a:srgbClr val="00B050"/>
                        </a:solidFill>
                        <a:latin typeface="Cambria Math" panose="02040503050406030204" pitchFamily="18" charset="0"/>
                      </a:rPr>
                      <m:t>𝒙</m:t>
                    </m:r>
                  </m:oMath>
                </a14:m>
                <a:r>
                  <a:rPr lang="it-IT" b="1" dirty="0">
                    <a:solidFill>
                      <a:srgbClr val="00B050"/>
                    </a:solidFill>
                  </a:rPr>
                  <a:t> – arborescenza </a:t>
                </a:r>
                <a:r>
                  <a:rPr lang="it-IT" dirty="0">
                    <a:solidFill>
                      <a:schemeClr val="tx1"/>
                    </a:solidFill>
                  </a:rPr>
                  <a:t>(</a:t>
                </a:r>
                <a:r>
                  <a:rPr lang="it-IT" b="1" dirty="0">
                    <a:solidFill>
                      <a:schemeClr val="tx1"/>
                    </a:solidFill>
                  </a:rPr>
                  <a:t>branching</a:t>
                </a:r>
                <a:r>
                  <a:rPr lang="it-IT" dirty="0">
                    <a:solidFill>
                      <a:schemeClr val="tx1"/>
                    </a:solidFill>
                  </a:rPr>
                  <a:t> o </a:t>
                </a:r>
                <a14:m>
                  <m:oMath xmlns:m="http://schemas.openxmlformats.org/officeDocument/2006/math">
                    <m:r>
                      <a:rPr lang="it-IT" b="1" i="1" smtClean="0">
                        <a:solidFill>
                          <a:schemeClr val="tx1"/>
                        </a:solidFill>
                        <a:latin typeface="Cambria Math" panose="02040503050406030204" pitchFamily="18" charset="0"/>
                      </a:rPr>
                      <m:t>𝒙</m:t>
                    </m:r>
                  </m:oMath>
                </a14:m>
                <a:r>
                  <a:rPr lang="it-IT" b="1" dirty="0">
                    <a:solidFill>
                      <a:schemeClr val="tx1"/>
                    </a:solidFill>
                  </a:rPr>
                  <a:t> - branching</a:t>
                </a:r>
                <a:r>
                  <a:rPr lang="it-IT" dirty="0">
                    <a:solidFill>
                      <a:schemeClr val="tx1"/>
                    </a:solidFill>
                  </a:rPr>
                  <a:t>).</a:t>
                </a:r>
              </a:p>
              <a:p>
                <a:pPr marL="0" indent="0" algn="just">
                  <a:buNone/>
                </a:pPr>
                <a:r>
                  <a:rPr lang="it-IT" dirty="0">
                    <a:solidFill>
                      <a:schemeClr val="tx1"/>
                    </a:solidFill>
                  </a:rPr>
                  <a:t>Da notare come tale orientazione rende sorgente solamente la radice </a:t>
                </a:r>
                <a14:m>
                  <m:oMath xmlns:m="http://schemas.openxmlformats.org/officeDocument/2006/math">
                    <m:r>
                      <a:rPr lang="it-IT" b="1" i="1" smtClean="0">
                        <a:solidFill>
                          <a:schemeClr val="tx1"/>
                        </a:solidFill>
                        <a:latin typeface="Cambria Math" panose="02040503050406030204" pitchFamily="18" charset="0"/>
                      </a:rPr>
                      <m:t>𝒙</m:t>
                    </m:r>
                  </m:oMath>
                </a14:m>
                <a:r>
                  <a:rPr lang="it-IT" dirty="0">
                    <a:solidFill>
                      <a:schemeClr val="tx1"/>
                    </a:solidFill>
                  </a:rPr>
                  <a:t> e che possiamo associare ad un albero radicato la </a:t>
                </a:r>
                <a14:m>
                  <m:oMath xmlns:m="http://schemas.openxmlformats.org/officeDocument/2006/math">
                    <m:r>
                      <a:rPr lang="it-IT" b="1" i="1" smtClean="0">
                        <a:solidFill>
                          <a:schemeClr val="tx1"/>
                        </a:solidFill>
                        <a:latin typeface="Cambria Math" panose="02040503050406030204" pitchFamily="18" charset="0"/>
                      </a:rPr>
                      <m:t>𝒙</m:t>
                    </m:r>
                  </m:oMath>
                </a14:m>
                <a:r>
                  <a:rPr lang="it-IT" b="1" dirty="0">
                    <a:solidFill>
                      <a:schemeClr val="tx1"/>
                    </a:solidFill>
                  </a:rPr>
                  <a:t> </a:t>
                </a:r>
                <a:r>
                  <a:rPr lang="it-IT" dirty="0">
                    <a:solidFill>
                      <a:schemeClr val="tx1"/>
                    </a:solidFill>
                  </a:rPr>
                  <a:t>– arborescenza. Viceversa, data una </a:t>
                </a:r>
                <a14:m>
                  <m:oMath xmlns:m="http://schemas.openxmlformats.org/officeDocument/2006/math">
                    <m:r>
                      <a:rPr lang="it-IT" b="1" i="1" smtClean="0">
                        <a:solidFill>
                          <a:schemeClr val="tx1"/>
                        </a:solidFill>
                        <a:latin typeface="Cambria Math" panose="02040503050406030204" pitchFamily="18" charset="0"/>
                      </a:rPr>
                      <m:t>𝒙</m:t>
                    </m:r>
                  </m:oMath>
                </a14:m>
                <a:r>
                  <a:rPr lang="it-IT" dirty="0">
                    <a:solidFill>
                      <a:schemeClr val="tx1"/>
                    </a:solidFill>
                  </a:rPr>
                  <a:t> – arborescenza di un albero </a:t>
                </a:r>
                <a14:m>
                  <m:oMath xmlns:m="http://schemas.openxmlformats.org/officeDocument/2006/math">
                    <m:r>
                      <a:rPr lang="it-IT" b="1" i="1" smtClean="0">
                        <a:solidFill>
                          <a:schemeClr val="tx1"/>
                        </a:solidFill>
                        <a:latin typeface="Cambria Math" panose="02040503050406030204" pitchFamily="18" charset="0"/>
                      </a:rPr>
                      <m:t>𝑻</m:t>
                    </m:r>
                  </m:oMath>
                </a14:m>
                <a:r>
                  <a:rPr lang="it-IT" dirty="0">
                    <a:solidFill>
                      <a:schemeClr val="tx1"/>
                    </a:solidFill>
                  </a:rPr>
                  <a:t>, possiamo in modo analogo associare ad essa un unico albero radicato in </a:t>
                </a:r>
                <a14:m>
                  <m:oMath xmlns:m="http://schemas.openxmlformats.org/officeDocument/2006/math">
                    <m:r>
                      <a:rPr lang="it-IT" b="1" i="1">
                        <a:solidFill>
                          <a:schemeClr val="tx1"/>
                        </a:solidFill>
                        <a:latin typeface="Cambria Math" panose="02040503050406030204" pitchFamily="18" charset="0"/>
                      </a:rPr>
                      <m:t>𝒙</m:t>
                    </m:r>
                  </m:oMath>
                </a14:m>
                <a:r>
                  <a:rPr lang="it-IT" dirty="0">
                    <a:solidFill>
                      <a:schemeClr val="tx1"/>
                    </a:solidFill>
                  </a:rPr>
                  <a:t>. Questa osservazione (andrebbe dimostrata) fa vedere la corrispondenza biunivoca tra gli alberi radicati in </a:t>
                </a:r>
                <a14:m>
                  <m:oMath xmlns:m="http://schemas.openxmlformats.org/officeDocument/2006/math">
                    <m:r>
                      <a:rPr lang="it-IT" b="1" i="1">
                        <a:solidFill>
                          <a:schemeClr val="tx1"/>
                        </a:solidFill>
                        <a:latin typeface="Cambria Math" panose="02040503050406030204" pitchFamily="18" charset="0"/>
                      </a:rPr>
                      <m:t>𝒙</m:t>
                    </m:r>
                  </m:oMath>
                </a14:m>
                <a:r>
                  <a:rPr lang="it-IT" b="1" dirty="0">
                    <a:solidFill>
                      <a:schemeClr val="tx1"/>
                    </a:solidFill>
                  </a:rPr>
                  <a:t> </a:t>
                </a:r>
                <a:r>
                  <a:rPr lang="it-IT" dirty="0">
                    <a:solidFill>
                      <a:schemeClr val="tx1"/>
                    </a:solidFill>
                  </a:rPr>
                  <a:t>e le </a:t>
                </a:r>
                <a14:m>
                  <m:oMath xmlns:m="http://schemas.openxmlformats.org/officeDocument/2006/math">
                    <m:r>
                      <a:rPr lang="it-IT" b="1" i="1">
                        <a:solidFill>
                          <a:schemeClr val="tx1"/>
                        </a:solidFill>
                        <a:latin typeface="Cambria Math" panose="02040503050406030204" pitchFamily="18" charset="0"/>
                      </a:rPr>
                      <m:t>𝒙</m:t>
                    </m:r>
                  </m:oMath>
                </a14:m>
                <a:r>
                  <a:rPr lang="it-IT" b="1" dirty="0">
                    <a:solidFill>
                      <a:schemeClr val="tx1"/>
                    </a:solidFill>
                  </a:rPr>
                  <a:t> </a:t>
                </a:r>
                <a:r>
                  <a:rPr lang="it-IT" dirty="0">
                    <a:solidFill>
                      <a:schemeClr val="tx1"/>
                    </a:solidFill>
                  </a:rPr>
                  <a:t>– arborescenze.</a:t>
                </a:r>
                <a:endParaRPr lang="it-IT" b="1" dirty="0">
                  <a:solidFill>
                    <a:schemeClr val="tx1"/>
                  </a:solidFill>
                </a:endParaRPr>
              </a:p>
            </p:txBody>
          </p:sp>
        </mc:Choice>
        <mc:Fallback xmlns="">
          <p:sp>
            <p:nvSpPr>
              <p:cNvPr id="5" name="Segnaposto contenuto 4">
                <a:extLst>
                  <a:ext uri="{FF2B5EF4-FFF2-40B4-BE49-F238E27FC236}">
                    <a16:creationId xmlns:a16="http://schemas.microsoft.com/office/drawing/2014/main" id="{D56D9437-6D4D-49A0-8697-BEEF6BB100DC}"/>
                  </a:ext>
                </a:extLst>
              </p:cNvPr>
              <p:cNvSpPr>
                <a:spLocks noGrp="1" noRot="1" noChangeAspect="1" noMove="1" noResize="1" noEditPoints="1" noAdjustHandles="1" noChangeArrowheads="1" noChangeShapeType="1" noTextEdit="1"/>
              </p:cNvSpPr>
              <p:nvPr>
                <p:ph idx="1"/>
              </p:nvPr>
            </p:nvSpPr>
            <p:spPr>
              <a:xfrm>
                <a:off x="241738" y="2508906"/>
                <a:ext cx="11708524" cy="4154652"/>
              </a:xfrm>
              <a:blipFill>
                <a:blip r:embed="rId2"/>
                <a:stretch>
                  <a:fillRect l="-365" t="-1175" r="-417" b="-1909"/>
                </a:stretch>
              </a:blipFill>
            </p:spPr>
            <p:txBody>
              <a:bodyPr/>
              <a:lstStyle/>
              <a:p>
                <a:r>
                  <a:rPr lang="it-IT">
                    <a:noFill/>
                  </a:rPr>
                  <a:t> </a:t>
                </a:r>
              </a:p>
            </p:txBody>
          </p:sp>
        </mc:Fallback>
      </mc:AlternateContent>
    </p:spTree>
    <p:extLst>
      <p:ext uri="{BB962C8B-B14F-4D97-AF65-F5344CB8AC3E}">
        <p14:creationId xmlns:p14="http://schemas.microsoft.com/office/powerpoint/2010/main" val="1413225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Connettore diritto 54">
            <a:extLst>
              <a:ext uri="{FF2B5EF4-FFF2-40B4-BE49-F238E27FC236}">
                <a16:creationId xmlns:a16="http://schemas.microsoft.com/office/drawing/2014/main" id="{F0A23019-868C-46C5-9E6B-41D202AE3615}"/>
              </a:ext>
            </a:extLst>
          </p:cNvPr>
          <p:cNvCxnSpPr>
            <a:cxnSpLocks/>
            <a:stCxn id="10" idx="0"/>
          </p:cNvCxnSpPr>
          <p:nvPr/>
        </p:nvCxnSpPr>
        <p:spPr>
          <a:xfrm>
            <a:off x="7209507" y="3622706"/>
            <a:ext cx="166126" cy="1191251"/>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53" name="Connettore diritto 52">
            <a:extLst>
              <a:ext uri="{FF2B5EF4-FFF2-40B4-BE49-F238E27FC236}">
                <a16:creationId xmlns:a16="http://schemas.microsoft.com/office/drawing/2014/main" id="{FAE9E4CF-956C-4E87-A9F3-A7954947AFB3}"/>
              </a:ext>
            </a:extLst>
          </p:cNvPr>
          <p:cNvCxnSpPr>
            <a:cxnSpLocks/>
            <a:endCxn id="46" idx="1"/>
          </p:cNvCxnSpPr>
          <p:nvPr/>
        </p:nvCxnSpPr>
        <p:spPr>
          <a:xfrm>
            <a:off x="5773936" y="4642675"/>
            <a:ext cx="561172" cy="696036"/>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51" name="Connettore diritto 50">
            <a:extLst>
              <a:ext uri="{FF2B5EF4-FFF2-40B4-BE49-F238E27FC236}">
                <a16:creationId xmlns:a16="http://schemas.microsoft.com/office/drawing/2014/main" id="{F7D0DA66-E6BA-40FF-A55B-D9C54B28004D}"/>
              </a:ext>
            </a:extLst>
          </p:cNvPr>
          <p:cNvCxnSpPr>
            <a:cxnSpLocks/>
            <a:endCxn id="49" idx="1"/>
          </p:cNvCxnSpPr>
          <p:nvPr/>
        </p:nvCxnSpPr>
        <p:spPr>
          <a:xfrm>
            <a:off x="7209506" y="3704822"/>
            <a:ext cx="1291845" cy="1085608"/>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41" name="Connettore diritto 40">
            <a:extLst>
              <a:ext uri="{FF2B5EF4-FFF2-40B4-BE49-F238E27FC236}">
                <a16:creationId xmlns:a16="http://schemas.microsoft.com/office/drawing/2014/main" id="{334326DB-74A5-4C4C-9F9B-CC68B6F8DFED}"/>
              </a:ext>
            </a:extLst>
          </p:cNvPr>
          <p:cNvCxnSpPr>
            <a:cxnSpLocks/>
            <a:endCxn id="12" idx="2"/>
          </p:cNvCxnSpPr>
          <p:nvPr/>
        </p:nvCxnSpPr>
        <p:spPr>
          <a:xfrm flipV="1">
            <a:off x="3717018" y="5573675"/>
            <a:ext cx="1055749" cy="735704"/>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36" name="Connettore diritto 35">
            <a:extLst>
              <a:ext uri="{FF2B5EF4-FFF2-40B4-BE49-F238E27FC236}">
                <a16:creationId xmlns:a16="http://schemas.microsoft.com/office/drawing/2014/main" id="{F7EB42A4-5595-464D-A561-6598A11F8329}"/>
              </a:ext>
            </a:extLst>
          </p:cNvPr>
          <p:cNvCxnSpPr>
            <a:cxnSpLocks/>
            <a:stCxn id="12" idx="3"/>
            <a:endCxn id="9" idx="3"/>
          </p:cNvCxnSpPr>
          <p:nvPr/>
        </p:nvCxnSpPr>
        <p:spPr>
          <a:xfrm flipV="1">
            <a:off x="4797096" y="4700742"/>
            <a:ext cx="904432" cy="930998"/>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34" name="Connettore diritto 33">
            <a:extLst>
              <a:ext uri="{FF2B5EF4-FFF2-40B4-BE49-F238E27FC236}">
                <a16:creationId xmlns:a16="http://schemas.microsoft.com/office/drawing/2014/main" id="{536F2438-BC13-4AEB-8D23-E30D26CA2EB9}"/>
              </a:ext>
            </a:extLst>
          </p:cNvPr>
          <p:cNvCxnSpPr>
            <a:cxnSpLocks/>
            <a:endCxn id="7" idx="3"/>
          </p:cNvCxnSpPr>
          <p:nvPr/>
        </p:nvCxnSpPr>
        <p:spPr>
          <a:xfrm flipV="1">
            <a:off x="2302955" y="5619075"/>
            <a:ext cx="834048" cy="694746"/>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32" name="Connettore diritto 31">
            <a:extLst>
              <a:ext uri="{FF2B5EF4-FFF2-40B4-BE49-F238E27FC236}">
                <a16:creationId xmlns:a16="http://schemas.microsoft.com/office/drawing/2014/main" id="{804CDF1B-F812-49BA-861B-B66D6FCEE3DC}"/>
              </a:ext>
            </a:extLst>
          </p:cNvPr>
          <p:cNvCxnSpPr>
            <a:cxnSpLocks/>
            <a:endCxn id="8" idx="3"/>
          </p:cNvCxnSpPr>
          <p:nvPr/>
        </p:nvCxnSpPr>
        <p:spPr>
          <a:xfrm flipV="1">
            <a:off x="3195737" y="4700741"/>
            <a:ext cx="1197252" cy="876396"/>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28" name="Connettore diritto 27">
            <a:extLst>
              <a:ext uri="{FF2B5EF4-FFF2-40B4-BE49-F238E27FC236}">
                <a16:creationId xmlns:a16="http://schemas.microsoft.com/office/drawing/2014/main" id="{FED57168-4165-4050-9E36-AFAC93270CC7}"/>
              </a:ext>
            </a:extLst>
          </p:cNvPr>
          <p:cNvCxnSpPr>
            <a:cxnSpLocks/>
            <a:stCxn id="11" idx="5"/>
            <a:endCxn id="9" idx="1"/>
          </p:cNvCxnSpPr>
          <p:nvPr/>
        </p:nvCxnSpPr>
        <p:spPr>
          <a:xfrm>
            <a:off x="5314500" y="3762889"/>
            <a:ext cx="387028" cy="821722"/>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24" name="Connettore diritto 23">
            <a:extLst>
              <a:ext uri="{FF2B5EF4-FFF2-40B4-BE49-F238E27FC236}">
                <a16:creationId xmlns:a16="http://schemas.microsoft.com/office/drawing/2014/main" id="{55F685FC-394F-4C2E-8F25-4093CC4FDF69}"/>
              </a:ext>
            </a:extLst>
          </p:cNvPr>
          <p:cNvCxnSpPr>
            <a:cxnSpLocks/>
            <a:stCxn id="6" idx="5"/>
            <a:endCxn id="10" idx="1"/>
          </p:cNvCxnSpPr>
          <p:nvPr/>
        </p:nvCxnSpPr>
        <p:spPr>
          <a:xfrm>
            <a:off x="6364941" y="3086082"/>
            <a:ext cx="785831" cy="560675"/>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22" name="Connettore diritto 21">
            <a:extLst>
              <a:ext uri="{FF2B5EF4-FFF2-40B4-BE49-F238E27FC236}">
                <a16:creationId xmlns:a16="http://schemas.microsoft.com/office/drawing/2014/main" id="{83952D93-D95C-4873-B2B7-69CC2C830045}"/>
              </a:ext>
            </a:extLst>
          </p:cNvPr>
          <p:cNvCxnSpPr>
            <a:cxnSpLocks/>
            <a:endCxn id="11" idx="3"/>
          </p:cNvCxnSpPr>
          <p:nvPr/>
        </p:nvCxnSpPr>
        <p:spPr>
          <a:xfrm flipV="1">
            <a:off x="4451723" y="3762889"/>
            <a:ext cx="745308" cy="879786"/>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B1FD17C0-A202-4258-B1E6-AAA467E4D880}"/>
                  </a:ext>
                </a:extLst>
              </p:cNvPr>
              <p:cNvSpPr>
                <a:spLocks noGrp="1"/>
              </p:cNvSpPr>
              <p:nvPr>
                <p:ph type="title"/>
              </p:nvPr>
            </p:nvSpPr>
            <p:spPr>
              <a:xfrm>
                <a:off x="1048406" y="727491"/>
                <a:ext cx="10515600" cy="1325563"/>
              </a:xfrm>
            </p:spPr>
            <p:txBody>
              <a:bodyPr>
                <a:scene3d>
                  <a:camera prst="orthographicFront"/>
                  <a:lightRig rig="flood" dir="t"/>
                </a:scene3d>
                <a:sp3d extrusionH="57150" prstMaterial="dkEdge">
                  <a:bevelT w="82550" h="38100" prst="coolSlant"/>
                  <a:bevelB w="38100" h="38100" prst="relaxedInset"/>
                </a:sp3d>
              </a:bodyPr>
              <a:lstStyle/>
              <a:p>
                <a:pPr algn="ctr"/>
                <a:r>
                  <a:rPr lang="it-IT" b="1" dirty="0">
                    <a:solidFill>
                      <a:schemeClr val="bg1"/>
                    </a:solidFill>
                    <a:latin typeface="Abadi Extra Light" panose="020B0204020104020204" pitchFamily="34" charset="0"/>
                  </a:rPr>
                  <a:t>Esempio di albero radicato con </a:t>
                </a:r>
                <a14:m>
                  <m:oMath xmlns:m="http://schemas.openxmlformats.org/officeDocument/2006/math">
                    <m:r>
                      <a:rPr lang="it-IT" b="1" i="1" smtClean="0">
                        <a:solidFill>
                          <a:schemeClr val="bg1"/>
                        </a:solidFill>
                        <a:latin typeface="Cambria Math" panose="02040503050406030204" pitchFamily="18" charset="0"/>
                      </a:rPr>
                      <m:t>𝒙</m:t>
                    </m:r>
                  </m:oMath>
                </a14:m>
                <a:r>
                  <a:rPr lang="it-IT" b="1" dirty="0">
                    <a:solidFill>
                      <a:schemeClr val="bg1"/>
                    </a:solidFill>
                    <a:latin typeface="Abadi Extra Light" panose="020B0204020104020204" pitchFamily="34" charset="0"/>
                  </a:rPr>
                  <a:t> - arborescenza</a:t>
                </a:r>
              </a:p>
            </p:txBody>
          </p:sp>
        </mc:Choice>
        <mc:Fallback xmlns="">
          <p:sp>
            <p:nvSpPr>
              <p:cNvPr id="2" name="Titolo 1">
                <a:extLst>
                  <a:ext uri="{FF2B5EF4-FFF2-40B4-BE49-F238E27FC236}">
                    <a16:creationId xmlns:a16="http://schemas.microsoft.com/office/drawing/2014/main" id="{B1FD17C0-A202-4258-B1E6-AAA467E4D880}"/>
                  </a:ext>
                </a:extLst>
              </p:cNvPr>
              <p:cNvSpPr>
                <a:spLocks noGrp="1" noRot="1" noChangeAspect="1" noMove="1" noResize="1" noEditPoints="1" noAdjustHandles="1" noChangeArrowheads="1" noChangeShapeType="1" noTextEdit="1"/>
              </p:cNvSpPr>
              <p:nvPr>
                <p:ph type="title"/>
              </p:nvPr>
            </p:nvSpPr>
            <p:spPr>
              <a:xfrm>
                <a:off x="1048406" y="727491"/>
                <a:ext cx="10515600" cy="1325563"/>
              </a:xfrm>
              <a:blipFill>
                <a:blip r:embed="rId2"/>
                <a:stretch>
                  <a:fillRect/>
                </a:stretch>
              </a:blipFill>
            </p:spPr>
            <p:txBody>
              <a:bodyPr/>
              <a:lstStyle/>
              <a:p>
                <a:r>
                  <a:rPr lang="it-IT">
                    <a:noFill/>
                  </a:rPr>
                  <a:t> </a:t>
                </a:r>
              </a:p>
            </p:txBody>
          </p:sp>
        </mc:Fallback>
      </mc:AlternateContent>
      <p:cxnSp>
        <p:nvCxnSpPr>
          <p:cNvPr id="43" name="Connettore diritto 42">
            <a:extLst>
              <a:ext uri="{FF2B5EF4-FFF2-40B4-BE49-F238E27FC236}">
                <a16:creationId xmlns:a16="http://schemas.microsoft.com/office/drawing/2014/main" id="{ED7F093D-E3CC-4328-9F66-D20CE0F3D1AA}"/>
              </a:ext>
            </a:extLst>
          </p:cNvPr>
          <p:cNvCxnSpPr>
            <a:cxnSpLocks/>
            <a:endCxn id="12" idx="5"/>
          </p:cNvCxnSpPr>
          <p:nvPr/>
        </p:nvCxnSpPr>
        <p:spPr>
          <a:xfrm flipH="1" flipV="1">
            <a:off x="4914565" y="5631740"/>
            <a:ext cx="175074" cy="677640"/>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7" name="CasellaDiTesto 56">
                <a:extLst>
                  <a:ext uri="{FF2B5EF4-FFF2-40B4-BE49-F238E27FC236}">
                    <a16:creationId xmlns:a16="http://schemas.microsoft.com/office/drawing/2014/main" id="{4CE54A2D-2D02-4DF1-9E11-BD2322B59376}"/>
                  </a:ext>
                </a:extLst>
              </p:cNvPr>
              <p:cNvSpPr txBox="1"/>
              <p:nvPr/>
            </p:nvSpPr>
            <p:spPr>
              <a:xfrm>
                <a:off x="6069723" y="2395394"/>
                <a:ext cx="4729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800" b="1" i="1" smtClean="0">
                          <a:latin typeface="Cambria Math" panose="02040503050406030204" pitchFamily="18" charset="0"/>
                        </a:rPr>
                        <m:t>𝒙</m:t>
                      </m:r>
                    </m:oMath>
                  </m:oMathPara>
                </a14:m>
                <a:endParaRPr lang="it-IT" sz="2800" b="1" dirty="0"/>
              </a:p>
            </p:txBody>
          </p:sp>
        </mc:Choice>
        <mc:Fallback xmlns="">
          <p:sp>
            <p:nvSpPr>
              <p:cNvPr id="57" name="CasellaDiTesto 56">
                <a:extLst>
                  <a:ext uri="{FF2B5EF4-FFF2-40B4-BE49-F238E27FC236}">
                    <a16:creationId xmlns:a16="http://schemas.microsoft.com/office/drawing/2014/main" id="{4CE54A2D-2D02-4DF1-9E11-BD2322B59376}"/>
                  </a:ext>
                </a:extLst>
              </p:cNvPr>
              <p:cNvSpPr txBox="1">
                <a:spLocks noRot="1" noChangeAspect="1" noMove="1" noResize="1" noEditPoints="1" noAdjustHandles="1" noChangeArrowheads="1" noChangeShapeType="1" noTextEdit="1"/>
              </p:cNvSpPr>
              <p:nvPr/>
            </p:nvSpPr>
            <p:spPr>
              <a:xfrm>
                <a:off x="6069723" y="2395394"/>
                <a:ext cx="472966" cy="523220"/>
              </a:xfrm>
              <a:prstGeom prst="rect">
                <a:avLst/>
              </a:prstGeom>
              <a:blipFill>
                <a:blip r:embed="rId3"/>
                <a:stretch>
                  <a:fillRect/>
                </a:stretch>
              </a:blipFill>
            </p:spPr>
            <p:txBody>
              <a:bodyPr/>
              <a:lstStyle/>
              <a:p>
                <a:r>
                  <a:rPr lang="it-IT">
                    <a:noFill/>
                  </a:rPr>
                  <a:t> </a:t>
                </a:r>
              </a:p>
            </p:txBody>
          </p:sp>
        </mc:Fallback>
      </mc:AlternateContent>
      <p:cxnSp>
        <p:nvCxnSpPr>
          <p:cNvPr id="17" name="Connettore diritto 16">
            <a:extLst>
              <a:ext uri="{FF2B5EF4-FFF2-40B4-BE49-F238E27FC236}">
                <a16:creationId xmlns:a16="http://schemas.microsoft.com/office/drawing/2014/main" id="{E2C566F2-85AE-48EC-ABB3-1336473C9B2E}"/>
              </a:ext>
            </a:extLst>
          </p:cNvPr>
          <p:cNvCxnSpPr>
            <a:cxnSpLocks/>
            <a:stCxn id="11" idx="7"/>
            <a:endCxn id="6" idx="3"/>
          </p:cNvCxnSpPr>
          <p:nvPr/>
        </p:nvCxnSpPr>
        <p:spPr>
          <a:xfrm flipV="1">
            <a:off x="5314500" y="3086082"/>
            <a:ext cx="932972" cy="560676"/>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59" name="Connettore diritto 58">
            <a:extLst>
              <a:ext uri="{FF2B5EF4-FFF2-40B4-BE49-F238E27FC236}">
                <a16:creationId xmlns:a16="http://schemas.microsoft.com/office/drawing/2014/main" id="{475BCFED-2D21-4FEA-8EAA-DD22EC467D33}"/>
              </a:ext>
            </a:extLst>
          </p:cNvPr>
          <p:cNvCxnSpPr>
            <a:cxnSpLocks/>
            <a:stCxn id="6" idx="3"/>
            <a:endCxn id="11" idx="7"/>
          </p:cNvCxnSpPr>
          <p:nvPr/>
        </p:nvCxnSpPr>
        <p:spPr>
          <a:xfrm flipH="1">
            <a:off x="5314500" y="3086082"/>
            <a:ext cx="932972" cy="560676"/>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69" name="Connettore diritto 68">
            <a:extLst>
              <a:ext uri="{FF2B5EF4-FFF2-40B4-BE49-F238E27FC236}">
                <a16:creationId xmlns:a16="http://schemas.microsoft.com/office/drawing/2014/main" id="{89A52131-7E79-4CBF-B6AA-0441E3B4BE36}"/>
              </a:ext>
            </a:extLst>
          </p:cNvPr>
          <p:cNvCxnSpPr>
            <a:cxnSpLocks/>
            <a:stCxn id="11" idx="3"/>
          </p:cNvCxnSpPr>
          <p:nvPr/>
        </p:nvCxnSpPr>
        <p:spPr>
          <a:xfrm flipH="1">
            <a:off x="4453875" y="3762889"/>
            <a:ext cx="743156" cy="851294"/>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71" name="Connettore diritto 70">
            <a:extLst>
              <a:ext uri="{FF2B5EF4-FFF2-40B4-BE49-F238E27FC236}">
                <a16:creationId xmlns:a16="http://schemas.microsoft.com/office/drawing/2014/main" id="{923E29B3-4C74-4A17-A41C-8481BA0BC57A}"/>
              </a:ext>
            </a:extLst>
          </p:cNvPr>
          <p:cNvCxnSpPr>
            <a:cxnSpLocks/>
            <a:stCxn id="8" idx="3"/>
          </p:cNvCxnSpPr>
          <p:nvPr/>
        </p:nvCxnSpPr>
        <p:spPr>
          <a:xfrm flipH="1">
            <a:off x="3183421" y="4700741"/>
            <a:ext cx="1209568" cy="850628"/>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8" name="Connettore 7">
            <a:extLst>
              <a:ext uri="{FF2B5EF4-FFF2-40B4-BE49-F238E27FC236}">
                <a16:creationId xmlns:a16="http://schemas.microsoft.com/office/drawing/2014/main" id="{B5FFB0B1-C754-48BE-A4C7-BCAB608467F6}"/>
              </a:ext>
            </a:extLst>
          </p:cNvPr>
          <p:cNvSpPr/>
          <p:nvPr/>
        </p:nvSpPr>
        <p:spPr>
          <a:xfrm>
            <a:off x="4368660" y="4560559"/>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3" name="Connettore diritto 72">
            <a:extLst>
              <a:ext uri="{FF2B5EF4-FFF2-40B4-BE49-F238E27FC236}">
                <a16:creationId xmlns:a16="http://schemas.microsoft.com/office/drawing/2014/main" id="{97D4112F-0140-4ED8-A408-C48ABB060508}"/>
              </a:ext>
            </a:extLst>
          </p:cNvPr>
          <p:cNvCxnSpPr>
            <a:cxnSpLocks/>
            <a:stCxn id="7" idx="3"/>
          </p:cNvCxnSpPr>
          <p:nvPr/>
        </p:nvCxnSpPr>
        <p:spPr>
          <a:xfrm flipH="1">
            <a:off x="2344399" y="5619075"/>
            <a:ext cx="792604" cy="701464"/>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7" name="Connettore 6">
            <a:extLst>
              <a:ext uri="{FF2B5EF4-FFF2-40B4-BE49-F238E27FC236}">
                <a16:creationId xmlns:a16="http://schemas.microsoft.com/office/drawing/2014/main" id="{BD55750F-638D-4AFF-87AF-3170EAC37695}"/>
              </a:ext>
            </a:extLst>
          </p:cNvPr>
          <p:cNvSpPr/>
          <p:nvPr/>
        </p:nvSpPr>
        <p:spPr>
          <a:xfrm>
            <a:off x="3112674" y="5478893"/>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onnettore 13">
            <a:extLst>
              <a:ext uri="{FF2B5EF4-FFF2-40B4-BE49-F238E27FC236}">
                <a16:creationId xmlns:a16="http://schemas.microsoft.com/office/drawing/2014/main" id="{D7999A04-329B-4146-821B-7EFE74D25A18}"/>
              </a:ext>
            </a:extLst>
          </p:cNvPr>
          <p:cNvSpPr/>
          <p:nvPr/>
        </p:nvSpPr>
        <p:spPr>
          <a:xfrm>
            <a:off x="2261336" y="6231705"/>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6" name="Connettore diritto 75">
            <a:extLst>
              <a:ext uri="{FF2B5EF4-FFF2-40B4-BE49-F238E27FC236}">
                <a16:creationId xmlns:a16="http://schemas.microsoft.com/office/drawing/2014/main" id="{5CA39899-CB61-4551-93C5-05F343A81D38}"/>
              </a:ext>
            </a:extLst>
          </p:cNvPr>
          <p:cNvCxnSpPr>
            <a:cxnSpLocks/>
            <a:stCxn id="11" idx="5"/>
            <a:endCxn id="9" idx="1"/>
          </p:cNvCxnSpPr>
          <p:nvPr/>
        </p:nvCxnSpPr>
        <p:spPr>
          <a:xfrm>
            <a:off x="5314500" y="3762889"/>
            <a:ext cx="387028" cy="821722"/>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80" name="Connettore diritto 79">
            <a:extLst>
              <a:ext uri="{FF2B5EF4-FFF2-40B4-BE49-F238E27FC236}">
                <a16:creationId xmlns:a16="http://schemas.microsoft.com/office/drawing/2014/main" id="{CE5BD451-FD37-43C9-A594-50216BF3A27A}"/>
              </a:ext>
            </a:extLst>
          </p:cNvPr>
          <p:cNvCxnSpPr>
            <a:cxnSpLocks/>
            <a:endCxn id="12" idx="7"/>
          </p:cNvCxnSpPr>
          <p:nvPr/>
        </p:nvCxnSpPr>
        <p:spPr>
          <a:xfrm flipH="1">
            <a:off x="4914565" y="4659156"/>
            <a:ext cx="813586" cy="856453"/>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87" name="Connettore diritto 86">
            <a:extLst>
              <a:ext uri="{FF2B5EF4-FFF2-40B4-BE49-F238E27FC236}">
                <a16:creationId xmlns:a16="http://schemas.microsoft.com/office/drawing/2014/main" id="{3579E7A5-A308-4D77-B0B1-C33EBC57D638}"/>
              </a:ext>
            </a:extLst>
          </p:cNvPr>
          <p:cNvCxnSpPr>
            <a:cxnSpLocks/>
            <a:stCxn id="12" idx="2"/>
          </p:cNvCxnSpPr>
          <p:nvPr/>
        </p:nvCxnSpPr>
        <p:spPr>
          <a:xfrm flipH="1">
            <a:off x="3726457" y="5573675"/>
            <a:ext cx="1046310" cy="735704"/>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89" name="Connettore diritto 88">
            <a:extLst>
              <a:ext uri="{FF2B5EF4-FFF2-40B4-BE49-F238E27FC236}">
                <a16:creationId xmlns:a16="http://schemas.microsoft.com/office/drawing/2014/main" id="{CBF72096-ACC8-48EC-BAD5-08B706FB99F7}"/>
              </a:ext>
            </a:extLst>
          </p:cNvPr>
          <p:cNvCxnSpPr>
            <a:cxnSpLocks/>
            <a:stCxn id="9" idx="5"/>
            <a:endCxn id="46" idx="1"/>
          </p:cNvCxnSpPr>
          <p:nvPr/>
        </p:nvCxnSpPr>
        <p:spPr>
          <a:xfrm>
            <a:off x="5818997" y="4700742"/>
            <a:ext cx="516111" cy="637969"/>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94" name="Connettore diritto 93">
            <a:extLst>
              <a:ext uri="{FF2B5EF4-FFF2-40B4-BE49-F238E27FC236}">
                <a16:creationId xmlns:a16="http://schemas.microsoft.com/office/drawing/2014/main" id="{2480E9E8-C9FB-43F0-BDFF-6A033567392B}"/>
              </a:ext>
            </a:extLst>
          </p:cNvPr>
          <p:cNvCxnSpPr>
            <a:cxnSpLocks/>
            <a:stCxn id="12" idx="5"/>
            <a:endCxn id="13" idx="0"/>
          </p:cNvCxnSpPr>
          <p:nvPr/>
        </p:nvCxnSpPr>
        <p:spPr>
          <a:xfrm>
            <a:off x="4914565" y="5631740"/>
            <a:ext cx="175074" cy="599965"/>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97" name="Connettore diritto 96">
            <a:extLst>
              <a:ext uri="{FF2B5EF4-FFF2-40B4-BE49-F238E27FC236}">
                <a16:creationId xmlns:a16="http://schemas.microsoft.com/office/drawing/2014/main" id="{527C80FA-1BAD-448B-945D-8F76059D0506}"/>
              </a:ext>
            </a:extLst>
          </p:cNvPr>
          <p:cNvCxnSpPr>
            <a:cxnSpLocks/>
            <a:stCxn id="6" idx="5"/>
            <a:endCxn id="10" idx="1"/>
          </p:cNvCxnSpPr>
          <p:nvPr/>
        </p:nvCxnSpPr>
        <p:spPr>
          <a:xfrm>
            <a:off x="6364941" y="3086082"/>
            <a:ext cx="785831" cy="560675"/>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01" name="Connettore diritto 100">
            <a:extLst>
              <a:ext uri="{FF2B5EF4-FFF2-40B4-BE49-F238E27FC236}">
                <a16:creationId xmlns:a16="http://schemas.microsoft.com/office/drawing/2014/main" id="{C6CF15BD-7670-4874-BE41-1CCFA6FB399E}"/>
              </a:ext>
            </a:extLst>
          </p:cNvPr>
          <p:cNvCxnSpPr>
            <a:cxnSpLocks/>
            <a:stCxn id="10" idx="4"/>
            <a:endCxn id="50" idx="0"/>
          </p:cNvCxnSpPr>
          <p:nvPr/>
        </p:nvCxnSpPr>
        <p:spPr>
          <a:xfrm>
            <a:off x="7209507" y="3786939"/>
            <a:ext cx="166127" cy="979439"/>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04" name="Connettore diritto 103">
            <a:extLst>
              <a:ext uri="{FF2B5EF4-FFF2-40B4-BE49-F238E27FC236}">
                <a16:creationId xmlns:a16="http://schemas.microsoft.com/office/drawing/2014/main" id="{AA52FF78-3358-4368-81E7-AC4240836175}"/>
              </a:ext>
            </a:extLst>
          </p:cNvPr>
          <p:cNvCxnSpPr>
            <a:cxnSpLocks/>
            <a:stCxn id="49" idx="1"/>
            <a:endCxn id="10" idx="5"/>
          </p:cNvCxnSpPr>
          <p:nvPr/>
        </p:nvCxnSpPr>
        <p:spPr>
          <a:xfrm flipH="1" flipV="1">
            <a:off x="7268241" y="3762888"/>
            <a:ext cx="1233110" cy="1027542"/>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6" name="Connettore 5">
            <a:extLst>
              <a:ext uri="{FF2B5EF4-FFF2-40B4-BE49-F238E27FC236}">
                <a16:creationId xmlns:a16="http://schemas.microsoft.com/office/drawing/2014/main" id="{00C3190D-6627-4ECF-9ABC-29D8E8DFBAFF}"/>
              </a:ext>
            </a:extLst>
          </p:cNvPr>
          <p:cNvSpPr/>
          <p:nvPr/>
        </p:nvSpPr>
        <p:spPr>
          <a:xfrm>
            <a:off x="6223143" y="2945900"/>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onnettore 9">
            <a:extLst>
              <a:ext uri="{FF2B5EF4-FFF2-40B4-BE49-F238E27FC236}">
                <a16:creationId xmlns:a16="http://schemas.microsoft.com/office/drawing/2014/main" id="{5DF8F083-AFCF-40C1-962B-476F16671D2C}"/>
              </a:ext>
            </a:extLst>
          </p:cNvPr>
          <p:cNvSpPr/>
          <p:nvPr/>
        </p:nvSpPr>
        <p:spPr>
          <a:xfrm>
            <a:off x="7126443" y="3622706"/>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onnettore 48">
            <a:extLst>
              <a:ext uri="{FF2B5EF4-FFF2-40B4-BE49-F238E27FC236}">
                <a16:creationId xmlns:a16="http://schemas.microsoft.com/office/drawing/2014/main" id="{42EAB0B5-74A4-421C-ADA3-B5D6E34D9EDE}"/>
              </a:ext>
            </a:extLst>
          </p:cNvPr>
          <p:cNvSpPr/>
          <p:nvPr/>
        </p:nvSpPr>
        <p:spPr>
          <a:xfrm>
            <a:off x="8477022" y="4766379"/>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onnettore 49">
            <a:extLst>
              <a:ext uri="{FF2B5EF4-FFF2-40B4-BE49-F238E27FC236}">
                <a16:creationId xmlns:a16="http://schemas.microsoft.com/office/drawing/2014/main" id="{282DF798-8BF1-4F20-84FA-665D14EBB913}"/>
              </a:ext>
            </a:extLst>
          </p:cNvPr>
          <p:cNvSpPr/>
          <p:nvPr/>
        </p:nvSpPr>
        <p:spPr>
          <a:xfrm>
            <a:off x="7292570" y="4766378"/>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Connettore 45">
            <a:extLst>
              <a:ext uri="{FF2B5EF4-FFF2-40B4-BE49-F238E27FC236}">
                <a16:creationId xmlns:a16="http://schemas.microsoft.com/office/drawing/2014/main" id="{A506DC34-E699-4961-8454-1236D0CDC32E}"/>
              </a:ext>
            </a:extLst>
          </p:cNvPr>
          <p:cNvSpPr/>
          <p:nvPr/>
        </p:nvSpPr>
        <p:spPr>
          <a:xfrm>
            <a:off x="6310779" y="5314660"/>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D3E251D1-4D50-4B51-ADB7-77E5298C1807}"/>
              </a:ext>
            </a:extLst>
          </p:cNvPr>
          <p:cNvSpPr/>
          <p:nvPr/>
        </p:nvSpPr>
        <p:spPr>
          <a:xfrm>
            <a:off x="5677199" y="4560560"/>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onnettore 10">
            <a:extLst>
              <a:ext uri="{FF2B5EF4-FFF2-40B4-BE49-F238E27FC236}">
                <a16:creationId xmlns:a16="http://schemas.microsoft.com/office/drawing/2014/main" id="{ACB489CE-8760-48A0-9D8B-58EE7B220ED0}"/>
              </a:ext>
            </a:extLst>
          </p:cNvPr>
          <p:cNvSpPr/>
          <p:nvPr/>
        </p:nvSpPr>
        <p:spPr>
          <a:xfrm>
            <a:off x="5172702" y="3622707"/>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onnettore 11">
            <a:extLst>
              <a:ext uri="{FF2B5EF4-FFF2-40B4-BE49-F238E27FC236}">
                <a16:creationId xmlns:a16="http://schemas.microsoft.com/office/drawing/2014/main" id="{6ACF709C-1FF9-4922-A03E-B00706539227}"/>
              </a:ext>
            </a:extLst>
          </p:cNvPr>
          <p:cNvSpPr/>
          <p:nvPr/>
        </p:nvSpPr>
        <p:spPr>
          <a:xfrm>
            <a:off x="4772767" y="5491558"/>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onnettore 12">
            <a:extLst>
              <a:ext uri="{FF2B5EF4-FFF2-40B4-BE49-F238E27FC236}">
                <a16:creationId xmlns:a16="http://schemas.microsoft.com/office/drawing/2014/main" id="{3553E1A0-57EC-482D-966F-F29F92B6E247}"/>
              </a:ext>
            </a:extLst>
          </p:cNvPr>
          <p:cNvSpPr/>
          <p:nvPr/>
        </p:nvSpPr>
        <p:spPr>
          <a:xfrm>
            <a:off x="5006575" y="6231705"/>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onnettore 14">
            <a:extLst>
              <a:ext uri="{FF2B5EF4-FFF2-40B4-BE49-F238E27FC236}">
                <a16:creationId xmlns:a16="http://schemas.microsoft.com/office/drawing/2014/main" id="{04ADB92F-7B67-4CB0-830B-CDFF8F2182C7}"/>
              </a:ext>
            </a:extLst>
          </p:cNvPr>
          <p:cNvSpPr/>
          <p:nvPr/>
        </p:nvSpPr>
        <p:spPr>
          <a:xfrm>
            <a:off x="3633955" y="6231705"/>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0" name="Connettore 2 109">
            <a:extLst>
              <a:ext uri="{FF2B5EF4-FFF2-40B4-BE49-F238E27FC236}">
                <a16:creationId xmlns:a16="http://schemas.microsoft.com/office/drawing/2014/main" id="{9EFF41BC-96DA-4F87-999C-8BBFB6D4BC8E}"/>
              </a:ext>
            </a:extLst>
          </p:cNvPr>
          <p:cNvCxnSpPr>
            <a:cxnSpLocks/>
          </p:cNvCxnSpPr>
          <p:nvPr/>
        </p:nvCxnSpPr>
        <p:spPr>
          <a:xfrm flipH="1">
            <a:off x="5591503" y="3278781"/>
            <a:ext cx="357352" cy="205619"/>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13" name="Connettore 2 112">
            <a:extLst>
              <a:ext uri="{FF2B5EF4-FFF2-40B4-BE49-F238E27FC236}">
                <a16:creationId xmlns:a16="http://schemas.microsoft.com/office/drawing/2014/main" id="{C7E9D428-99E0-4287-A911-24EAA198DCF6}"/>
              </a:ext>
            </a:extLst>
          </p:cNvPr>
          <p:cNvCxnSpPr>
            <a:cxnSpLocks/>
          </p:cNvCxnSpPr>
          <p:nvPr/>
        </p:nvCxnSpPr>
        <p:spPr>
          <a:xfrm flipH="1">
            <a:off x="4719738" y="3988972"/>
            <a:ext cx="298618" cy="317424"/>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15" name="Connettore 2 114">
            <a:extLst>
              <a:ext uri="{FF2B5EF4-FFF2-40B4-BE49-F238E27FC236}">
                <a16:creationId xmlns:a16="http://schemas.microsoft.com/office/drawing/2014/main" id="{53FB368F-51F3-43B0-B1EB-B7D7F5B4BC69}"/>
              </a:ext>
            </a:extLst>
          </p:cNvPr>
          <p:cNvCxnSpPr>
            <a:cxnSpLocks/>
          </p:cNvCxnSpPr>
          <p:nvPr/>
        </p:nvCxnSpPr>
        <p:spPr>
          <a:xfrm flipH="1">
            <a:off x="3609529" y="5019726"/>
            <a:ext cx="347574" cy="251055"/>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17" name="Connettore 2 116">
            <a:extLst>
              <a:ext uri="{FF2B5EF4-FFF2-40B4-BE49-F238E27FC236}">
                <a16:creationId xmlns:a16="http://schemas.microsoft.com/office/drawing/2014/main" id="{CD1DE96A-4055-414F-8428-118988A4C6CB}"/>
              </a:ext>
            </a:extLst>
          </p:cNvPr>
          <p:cNvCxnSpPr>
            <a:cxnSpLocks/>
          </p:cNvCxnSpPr>
          <p:nvPr/>
        </p:nvCxnSpPr>
        <p:spPr>
          <a:xfrm flipH="1">
            <a:off x="2562025" y="5854262"/>
            <a:ext cx="307299" cy="283079"/>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19" name="Connettore 2 118">
            <a:extLst>
              <a:ext uri="{FF2B5EF4-FFF2-40B4-BE49-F238E27FC236}">
                <a16:creationId xmlns:a16="http://schemas.microsoft.com/office/drawing/2014/main" id="{D0EB94F2-9EBD-476F-A2F1-56CDF56DC60A}"/>
              </a:ext>
            </a:extLst>
          </p:cNvPr>
          <p:cNvCxnSpPr>
            <a:cxnSpLocks/>
          </p:cNvCxnSpPr>
          <p:nvPr/>
        </p:nvCxnSpPr>
        <p:spPr>
          <a:xfrm>
            <a:off x="5439072" y="4002545"/>
            <a:ext cx="109171" cy="303851"/>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1" name="Connettore 2 120">
            <a:extLst>
              <a:ext uri="{FF2B5EF4-FFF2-40B4-BE49-F238E27FC236}">
                <a16:creationId xmlns:a16="http://schemas.microsoft.com/office/drawing/2014/main" id="{75173CFB-ABB8-4D78-BDC9-FEF325980068}"/>
              </a:ext>
            </a:extLst>
          </p:cNvPr>
          <p:cNvCxnSpPr>
            <a:cxnSpLocks/>
          </p:cNvCxnSpPr>
          <p:nvPr/>
        </p:nvCxnSpPr>
        <p:spPr>
          <a:xfrm flipH="1">
            <a:off x="5174964" y="4930611"/>
            <a:ext cx="318693" cy="336335"/>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3" name="Connettore 2 122">
            <a:extLst>
              <a:ext uri="{FF2B5EF4-FFF2-40B4-BE49-F238E27FC236}">
                <a16:creationId xmlns:a16="http://schemas.microsoft.com/office/drawing/2014/main" id="{4BB8C959-B2AC-40DF-979C-C7FAB178C4FE}"/>
              </a:ext>
            </a:extLst>
          </p:cNvPr>
          <p:cNvCxnSpPr>
            <a:cxnSpLocks/>
          </p:cNvCxnSpPr>
          <p:nvPr/>
        </p:nvCxnSpPr>
        <p:spPr>
          <a:xfrm flipH="1">
            <a:off x="4124000" y="5801611"/>
            <a:ext cx="327723" cy="242725"/>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5" name="Connettore 2 124">
            <a:extLst>
              <a:ext uri="{FF2B5EF4-FFF2-40B4-BE49-F238E27FC236}">
                <a16:creationId xmlns:a16="http://schemas.microsoft.com/office/drawing/2014/main" id="{147EA0E8-D020-4EAF-B8AE-B09495AA09FE}"/>
              </a:ext>
            </a:extLst>
          </p:cNvPr>
          <p:cNvCxnSpPr>
            <a:cxnSpLocks/>
          </p:cNvCxnSpPr>
          <p:nvPr/>
        </p:nvCxnSpPr>
        <p:spPr>
          <a:xfrm>
            <a:off x="5980385" y="4876922"/>
            <a:ext cx="178675" cy="262017"/>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7" name="Connettore 2 126">
            <a:extLst>
              <a:ext uri="{FF2B5EF4-FFF2-40B4-BE49-F238E27FC236}">
                <a16:creationId xmlns:a16="http://schemas.microsoft.com/office/drawing/2014/main" id="{4C16826E-3BE7-4BED-9403-CD596650A621}"/>
              </a:ext>
            </a:extLst>
          </p:cNvPr>
          <p:cNvCxnSpPr>
            <a:cxnSpLocks/>
          </p:cNvCxnSpPr>
          <p:nvPr/>
        </p:nvCxnSpPr>
        <p:spPr>
          <a:xfrm>
            <a:off x="4938894" y="5747871"/>
            <a:ext cx="124231" cy="370885"/>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29" name="Connettore 2 128">
            <a:extLst>
              <a:ext uri="{FF2B5EF4-FFF2-40B4-BE49-F238E27FC236}">
                <a16:creationId xmlns:a16="http://schemas.microsoft.com/office/drawing/2014/main" id="{D6A6A55C-02EA-41DD-80EB-0152D5292EEF}"/>
              </a:ext>
            </a:extLst>
          </p:cNvPr>
          <p:cNvCxnSpPr>
            <a:cxnSpLocks/>
          </p:cNvCxnSpPr>
          <p:nvPr/>
        </p:nvCxnSpPr>
        <p:spPr>
          <a:xfrm>
            <a:off x="6632028" y="3278781"/>
            <a:ext cx="262758" cy="205619"/>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32" name="Connettore 2 131">
            <a:extLst>
              <a:ext uri="{FF2B5EF4-FFF2-40B4-BE49-F238E27FC236}">
                <a16:creationId xmlns:a16="http://schemas.microsoft.com/office/drawing/2014/main" id="{C90093B3-50FF-4651-8D4E-D98A54B155F2}"/>
              </a:ext>
            </a:extLst>
          </p:cNvPr>
          <p:cNvCxnSpPr>
            <a:cxnSpLocks/>
          </p:cNvCxnSpPr>
          <p:nvPr/>
        </p:nvCxnSpPr>
        <p:spPr>
          <a:xfrm>
            <a:off x="7238489" y="4002545"/>
            <a:ext cx="54081" cy="411375"/>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34" name="Connettore 2 133">
            <a:extLst>
              <a:ext uri="{FF2B5EF4-FFF2-40B4-BE49-F238E27FC236}">
                <a16:creationId xmlns:a16="http://schemas.microsoft.com/office/drawing/2014/main" id="{2E5FB940-38E7-403E-A2D6-DB64BFA58FFA}"/>
              </a:ext>
            </a:extLst>
          </p:cNvPr>
          <p:cNvCxnSpPr>
            <a:cxnSpLocks/>
          </p:cNvCxnSpPr>
          <p:nvPr/>
        </p:nvCxnSpPr>
        <p:spPr>
          <a:xfrm>
            <a:off x="7546428" y="4002545"/>
            <a:ext cx="418896" cy="347890"/>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40" name="CasellaDiTesto 139">
                <a:extLst>
                  <a:ext uri="{FF2B5EF4-FFF2-40B4-BE49-F238E27FC236}">
                    <a16:creationId xmlns:a16="http://schemas.microsoft.com/office/drawing/2014/main" id="{8E8F64AF-5627-44A8-B866-B3D914A79917}"/>
                  </a:ext>
                </a:extLst>
              </p:cNvPr>
              <p:cNvSpPr txBox="1"/>
              <p:nvPr/>
            </p:nvSpPr>
            <p:spPr>
              <a:xfrm>
                <a:off x="6247472" y="2437833"/>
                <a:ext cx="276422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400" b="1" i="1" smtClean="0">
                          <a:latin typeface="Cambria Math" panose="02040503050406030204" pitchFamily="18" charset="0"/>
                          <a:ea typeface="Cambria Math" panose="02040503050406030204" pitchFamily="18" charset="0"/>
                        </a:rPr>
                        <m:t>→</m:t>
                      </m:r>
                      <m:r>
                        <a:rPr lang="it-IT" sz="2400" b="1" i="1" smtClean="0">
                          <a:latin typeface="Cambria Math" panose="02040503050406030204" pitchFamily="18" charset="0"/>
                        </a:rPr>
                        <m:t>𝒊𝒏𝒅𝒆𝒈</m:t>
                      </m:r>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𝒙</m:t>
                          </m:r>
                        </m:e>
                      </m:d>
                      <m:r>
                        <a:rPr lang="it-IT" sz="2400" b="1" i="1" smtClean="0">
                          <a:latin typeface="Cambria Math" panose="02040503050406030204" pitchFamily="18" charset="0"/>
                        </a:rPr>
                        <m:t>=</m:t>
                      </m:r>
                      <m:r>
                        <a:rPr lang="it-IT" sz="2400" b="1" i="1" smtClean="0">
                          <a:latin typeface="Cambria Math" panose="02040503050406030204" pitchFamily="18" charset="0"/>
                        </a:rPr>
                        <m:t>𝟎</m:t>
                      </m:r>
                    </m:oMath>
                  </m:oMathPara>
                </a14:m>
                <a:endParaRPr lang="it-IT" sz="2400" b="1" dirty="0"/>
              </a:p>
            </p:txBody>
          </p:sp>
        </mc:Choice>
        <mc:Fallback xmlns="">
          <p:sp>
            <p:nvSpPr>
              <p:cNvPr id="140" name="CasellaDiTesto 139">
                <a:extLst>
                  <a:ext uri="{FF2B5EF4-FFF2-40B4-BE49-F238E27FC236}">
                    <a16:creationId xmlns:a16="http://schemas.microsoft.com/office/drawing/2014/main" id="{8E8F64AF-5627-44A8-B866-B3D914A79917}"/>
                  </a:ext>
                </a:extLst>
              </p:cNvPr>
              <p:cNvSpPr txBox="1">
                <a:spLocks noRot="1" noChangeAspect="1" noMove="1" noResize="1" noEditPoints="1" noAdjustHandles="1" noChangeArrowheads="1" noChangeShapeType="1" noTextEdit="1"/>
              </p:cNvSpPr>
              <p:nvPr/>
            </p:nvSpPr>
            <p:spPr>
              <a:xfrm>
                <a:off x="6247472" y="2437833"/>
                <a:ext cx="2764220" cy="461665"/>
              </a:xfrm>
              <a:prstGeom prst="rect">
                <a:avLst/>
              </a:prstGeom>
              <a:blipFill>
                <a:blip r:embed="rId4"/>
                <a:stretch>
                  <a:fillRect b="-19737"/>
                </a:stretch>
              </a:blipFill>
            </p:spPr>
            <p:txBody>
              <a:bodyPr/>
              <a:lstStyle/>
              <a:p>
                <a:r>
                  <a:rPr lang="it-IT">
                    <a:noFill/>
                  </a:rPr>
                  <a:t> </a:t>
                </a:r>
              </a:p>
            </p:txBody>
          </p:sp>
        </mc:Fallback>
      </mc:AlternateContent>
      <p:sp>
        <p:nvSpPr>
          <p:cNvPr id="142" name="Connettore 141">
            <a:extLst>
              <a:ext uri="{FF2B5EF4-FFF2-40B4-BE49-F238E27FC236}">
                <a16:creationId xmlns:a16="http://schemas.microsoft.com/office/drawing/2014/main" id="{07210A0E-F304-42AD-B86F-7CBCD6367E91}"/>
              </a:ext>
            </a:extLst>
          </p:cNvPr>
          <p:cNvSpPr/>
          <p:nvPr/>
        </p:nvSpPr>
        <p:spPr>
          <a:xfrm>
            <a:off x="7882260" y="6238422"/>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44" name="CasellaDiTesto 143">
                <a:extLst>
                  <a:ext uri="{FF2B5EF4-FFF2-40B4-BE49-F238E27FC236}">
                    <a16:creationId xmlns:a16="http://schemas.microsoft.com/office/drawing/2014/main" id="{F18B32F9-9F16-4198-90C7-9C3C76206263}"/>
                  </a:ext>
                </a:extLst>
              </p:cNvPr>
              <p:cNvSpPr txBox="1"/>
              <p:nvPr/>
            </p:nvSpPr>
            <p:spPr>
              <a:xfrm>
                <a:off x="6306206" y="6068087"/>
                <a:ext cx="6096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2400" b="1" i="1" smtClean="0">
                          <a:latin typeface="Cambria Math" panose="02040503050406030204" pitchFamily="18" charset="0"/>
                          <a:ea typeface="Cambria Math" panose="02040503050406030204" pitchFamily="18" charset="0"/>
                        </a:rPr>
                        <m:t>→</m:t>
                      </m:r>
                      <m:r>
                        <a:rPr lang="it-IT" sz="2400" b="1" i="1" smtClean="0">
                          <a:latin typeface="Cambria Math" panose="02040503050406030204" pitchFamily="18" charset="0"/>
                          <a:ea typeface="Cambria Math" panose="02040503050406030204" pitchFamily="18" charset="0"/>
                        </a:rPr>
                        <m:t>𝒊𝒏𝒅𝒆𝒈</m:t>
                      </m:r>
                      <m:d>
                        <m:dPr>
                          <m:ctrlPr>
                            <a:rPr lang="it-IT" sz="2400" b="1" i="1" smtClean="0">
                              <a:latin typeface="Cambria Math" panose="02040503050406030204" pitchFamily="18" charset="0"/>
                            </a:rPr>
                          </m:ctrlPr>
                        </m:dPr>
                        <m:e>
                          <m:r>
                            <a:rPr lang="it-IT" sz="2400" b="1" i="1" smtClean="0">
                              <a:latin typeface="Cambria Math" panose="02040503050406030204" pitchFamily="18" charset="0"/>
                            </a:rPr>
                            <m:t>𝒙</m:t>
                          </m:r>
                        </m:e>
                      </m:d>
                      <m:r>
                        <a:rPr lang="it-IT" sz="2400" b="1" i="1" smtClean="0">
                          <a:latin typeface="Cambria Math" panose="02040503050406030204" pitchFamily="18" charset="0"/>
                        </a:rPr>
                        <m:t>=</m:t>
                      </m:r>
                      <m:r>
                        <a:rPr lang="it-IT" sz="2400" b="1" i="1" smtClean="0">
                          <a:latin typeface="Cambria Math" panose="02040503050406030204" pitchFamily="18" charset="0"/>
                        </a:rPr>
                        <m:t>𝟏</m:t>
                      </m:r>
                    </m:oMath>
                  </m:oMathPara>
                </a14:m>
                <a:endParaRPr lang="it-IT" sz="2400" b="1" dirty="0"/>
              </a:p>
            </p:txBody>
          </p:sp>
        </mc:Choice>
        <mc:Fallback xmlns="">
          <p:sp>
            <p:nvSpPr>
              <p:cNvPr id="144" name="CasellaDiTesto 143">
                <a:extLst>
                  <a:ext uri="{FF2B5EF4-FFF2-40B4-BE49-F238E27FC236}">
                    <a16:creationId xmlns:a16="http://schemas.microsoft.com/office/drawing/2014/main" id="{F18B32F9-9F16-4198-90C7-9C3C76206263}"/>
                  </a:ext>
                </a:extLst>
              </p:cNvPr>
              <p:cNvSpPr txBox="1">
                <a:spLocks noRot="1" noChangeAspect="1" noMove="1" noResize="1" noEditPoints="1" noAdjustHandles="1" noChangeArrowheads="1" noChangeShapeType="1" noTextEdit="1"/>
              </p:cNvSpPr>
              <p:nvPr/>
            </p:nvSpPr>
            <p:spPr>
              <a:xfrm>
                <a:off x="6306206" y="6068087"/>
                <a:ext cx="6096000" cy="461665"/>
              </a:xfrm>
              <a:prstGeom prst="rect">
                <a:avLst/>
              </a:prstGeom>
              <a:blipFill>
                <a:blip r:embed="rId5"/>
                <a:stretch>
                  <a:fillRect b="-21053"/>
                </a:stretch>
              </a:blipFill>
            </p:spPr>
            <p:txBody>
              <a:bodyPr/>
              <a:lstStyle/>
              <a:p>
                <a:r>
                  <a:rPr lang="it-IT">
                    <a:noFill/>
                  </a:rPr>
                  <a:t> </a:t>
                </a:r>
              </a:p>
            </p:txBody>
          </p:sp>
        </mc:Fallback>
      </mc:AlternateContent>
    </p:spTree>
    <p:extLst>
      <p:ext uri="{BB962C8B-B14F-4D97-AF65-F5344CB8AC3E}">
        <p14:creationId xmlns:p14="http://schemas.microsoft.com/office/powerpoint/2010/main" val="1817804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fade">
                                      <p:cBhvr>
                                        <p:cTn id="42" dur="500"/>
                                        <p:tgtEl>
                                          <p:spTgt spid="1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500"/>
                                        <p:tgtEl>
                                          <p:spTgt spid="1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1"/>
                                        </p:tgtEl>
                                        <p:attrNameLst>
                                          <p:attrName>style.visibility</p:attrName>
                                        </p:attrNameLst>
                                      </p:cBhvr>
                                      <p:to>
                                        <p:strVal val="visible"/>
                                      </p:to>
                                    </p:set>
                                    <p:animEffect transition="in" filter="fade">
                                      <p:cBhvr>
                                        <p:cTn id="62" dur="500"/>
                                        <p:tgtEl>
                                          <p:spTgt spid="1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fade">
                                      <p:cBhvr>
                                        <p:cTn id="72" dur="500"/>
                                        <p:tgtEl>
                                          <p:spTgt spid="1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fade">
                                      <p:cBhvr>
                                        <p:cTn id="77" dur="500"/>
                                        <p:tgtEl>
                                          <p:spTgt spid="8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25"/>
                                        </p:tgtEl>
                                        <p:attrNameLst>
                                          <p:attrName>style.visibility</p:attrName>
                                        </p:attrNameLst>
                                      </p:cBhvr>
                                      <p:to>
                                        <p:strVal val="visible"/>
                                      </p:to>
                                    </p:set>
                                    <p:animEffect transition="in" filter="fade">
                                      <p:cBhvr>
                                        <p:cTn id="82" dur="500"/>
                                        <p:tgtEl>
                                          <p:spTgt spid="1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4"/>
                                        </p:tgtEl>
                                        <p:attrNameLst>
                                          <p:attrName>style.visibility</p:attrName>
                                        </p:attrNameLst>
                                      </p:cBhvr>
                                      <p:to>
                                        <p:strVal val="visible"/>
                                      </p:to>
                                    </p:set>
                                    <p:animEffect transition="in" filter="fade">
                                      <p:cBhvr>
                                        <p:cTn id="87" dur="500"/>
                                        <p:tgtEl>
                                          <p:spTgt spid="9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27"/>
                                        </p:tgtEl>
                                        <p:attrNameLst>
                                          <p:attrName>style.visibility</p:attrName>
                                        </p:attrNameLst>
                                      </p:cBhvr>
                                      <p:to>
                                        <p:strVal val="visible"/>
                                      </p:to>
                                    </p:set>
                                    <p:animEffect transition="in" filter="fade">
                                      <p:cBhvr>
                                        <p:cTn id="92" dur="500"/>
                                        <p:tgtEl>
                                          <p:spTgt spid="1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29"/>
                                        </p:tgtEl>
                                        <p:attrNameLst>
                                          <p:attrName>style.visibility</p:attrName>
                                        </p:attrNameLst>
                                      </p:cBhvr>
                                      <p:to>
                                        <p:strVal val="visible"/>
                                      </p:to>
                                    </p:set>
                                    <p:animEffect transition="in" filter="fade">
                                      <p:cBhvr>
                                        <p:cTn id="102" dur="500"/>
                                        <p:tgtEl>
                                          <p:spTgt spid="1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fade">
                                      <p:cBhvr>
                                        <p:cTn id="107" dur="500"/>
                                        <p:tgtEl>
                                          <p:spTgt spid="10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32"/>
                                        </p:tgtEl>
                                        <p:attrNameLst>
                                          <p:attrName>style.visibility</p:attrName>
                                        </p:attrNameLst>
                                      </p:cBhvr>
                                      <p:to>
                                        <p:strVal val="visible"/>
                                      </p:to>
                                    </p:set>
                                    <p:animEffect transition="in" filter="fade">
                                      <p:cBhvr>
                                        <p:cTn id="112" dur="500"/>
                                        <p:tgtEl>
                                          <p:spTgt spid="1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fade">
                                      <p:cBhvr>
                                        <p:cTn id="117" dur="500"/>
                                        <p:tgtEl>
                                          <p:spTgt spid="10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34"/>
                                        </p:tgtEl>
                                        <p:attrNameLst>
                                          <p:attrName>style.visibility</p:attrName>
                                        </p:attrNameLst>
                                      </p:cBhvr>
                                      <p:to>
                                        <p:strVal val="visible"/>
                                      </p:to>
                                    </p:set>
                                    <p:animEffect transition="in" filter="fade">
                                      <p:cBhvr>
                                        <p:cTn id="12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olo 14">
            <a:extLst>
              <a:ext uri="{FF2B5EF4-FFF2-40B4-BE49-F238E27FC236}">
                <a16:creationId xmlns:a16="http://schemas.microsoft.com/office/drawing/2014/main" id="{A1B52305-FE3C-4ADC-B29B-D58F95A88A96}"/>
              </a:ext>
            </a:extLst>
          </p:cNvPr>
          <p:cNvSpPr>
            <a:spLocks noGrp="1"/>
          </p:cNvSpPr>
          <p:nvPr>
            <p:ph type="ctrTitle"/>
          </p:nvPr>
        </p:nvSpPr>
        <p:spPr>
          <a:xfrm>
            <a:off x="1802060" y="2953592"/>
            <a:ext cx="8587880" cy="950816"/>
          </a:xfrm>
        </p:spPr>
        <p:txBody>
          <a:bodyPr vert="horz" lIns="91440" tIns="45720" rIns="91440" bIns="45720" rtlCol="0" anchor="b">
            <a:noAutofit/>
            <a:scene3d>
              <a:camera prst="orthographicFront"/>
              <a:lightRig rig="flood" dir="t"/>
            </a:scene3d>
            <a:sp3d extrusionH="38100" prstMaterial="dkEdge">
              <a:bevelT w="82550" h="38100" prst="coolSlant"/>
              <a:bevelB w="38100" h="38100" prst="relaxedInset"/>
              <a:extrusionClr>
                <a:srgbClr val="FFFFFF"/>
              </a:extrusionClr>
            </a:sp3d>
          </a:bodyPr>
          <a:lstStyle/>
          <a:p>
            <a:pPr algn="ctr"/>
            <a:r>
              <a:rPr lang="en-US" sz="8000" b="1" kern="1200" dirty="0">
                <a:solidFill>
                  <a:schemeClr val="bg1"/>
                </a:solidFill>
                <a:effectLst>
                  <a:glow rad="50800">
                    <a:srgbClr val="7030A0">
                      <a:alpha val="54000"/>
                    </a:srgbClr>
                  </a:glow>
                </a:effectLst>
                <a:latin typeface="Abadi Extra Light" panose="020B0204020104020204" pitchFamily="34" charset="0"/>
                <a:hlinkClick r:id="rId2" action="ppaction://hlinksldjump">
                  <a:extLst>
                    <a:ext uri="{A12FA001-AC4F-418D-AE19-62706E023703}">
                      <ahyp:hlinkClr xmlns:ahyp="http://schemas.microsoft.com/office/drawing/2018/hyperlinkcolor" val="tx"/>
                    </a:ext>
                  </a:extLst>
                </a:hlinkClick>
              </a:rPr>
              <a:t>La Formula di Cayley</a:t>
            </a:r>
            <a:endParaRPr lang="en-US" sz="8000" b="1" kern="1200" dirty="0">
              <a:solidFill>
                <a:schemeClr val="bg1"/>
              </a:solidFill>
              <a:effectLst>
                <a:glow rad="50800">
                  <a:srgbClr val="7030A0">
                    <a:alpha val="54000"/>
                  </a:srgbClr>
                </a:glow>
              </a:effectLst>
              <a:latin typeface="Abadi Extra Light" panose="020B0204020104020204" pitchFamily="34" charset="0"/>
            </a:endParaRPr>
          </a:p>
        </p:txBody>
      </p:sp>
    </p:spTree>
    <p:extLst>
      <p:ext uri="{BB962C8B-B14F-4D97-AF65-F5344CB8AC3E}">
        <p14:creationId xmlns:p14="http://schemas.microsoft.com/office/powerpoint/2010/main" val="3774180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olo 14">
            <a:extLst>
              <a:ext uri="{FF2B5EF4-FFF2-40B4-BE49-F238E27FC236}">
                <a16:creationId xmlns:a16="http://schemas.microsoft.com/office/drawing/2014/main" id="{A1B52305-FE3C-4ADC-B29B-D58F95A88A96}"/>
              </a:ext>
            </a:extLst>
          </p:cNvPr>
          <p:cNvSpPr>
            <a:spLocks noGrp="1"/>
          </p:cNvSpPr>
          <p:nvPr>
            <p:ph type="title"/>
          </p:nvPr>
        </p:nvSpPr>
        <p:spPr>
          <a:xfrm>
            <a:off x="1154954" y="1643975"/>
            <a:ext cx="4351025" cy="2283824"/>
          </a:xfrm>
        </p:spPr>
        <p:txBody>
          <a:bodyPr vert="horz" lIns="91440" tIns="45720" rIns="91440" bIns="45720" rtlCol="0" anchor="b">
            <a:noAutofit/>
            <a:scene3d>
              <a:camera prst="orthographicFront"/>
              <a:lightRig rig="flood" dir="t"/>
            </a:scene3d>
            <a:sp3d extrusionH="57150" prstMaterial="dkEdge">
              <a:bevelT w="82550" h="38100" prst="coolSlant"/>
              <a:bevelB w="38100" h="38100" prst="relaxedInset"/>
            </a:sp3d>
          </a:bodyPr>
          <a:lstStyle/>
          <a:p>
            <a:pPr algn="ctr"/>
            <a:r>
              <a:rPr lang="en-US" sz="8000" b="1" dirty="0">
                <a:solidFill>
                  <a:schemeClr val="bg1"/>
                </a:solidFill>
                <a:effectLst>
                  <a:glow rad="50800">
                    <a:srgbClr val="7030A0">
                      <a:alpha val="56000"/>
                    </a:srgbClr>
                  </a:glow>
                </a:effectLst>
                <a:latin typeface="Abadi Extra Light" panose="020B0204020104020204" pitchFamily="34" charset="0"/>
              </a:rPr>
              <a:t>Enunciato</a:t>
            </a: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7773D3A9-6BCD-404F-9537-8693947D1841}"/>
                  </a:ext>
                </a:extLst>
              </p:cNvPr>
              <p:cNvSpPr txBox="1"/>
              <p:nvPr/>
            </p:nvSpPr>
            <p:spPr>
              <a:xfrm>
                <a:off x="6588088" y="2905916"/>
                <a:ext cx="5409280" cy="1021883"/>
              </a:xfrm>
              <a:prstGeom prst="rect">
                <a:avLst/>
              </a:prstGeom>
              <a:noFill/>
            </p:spPr>
            <p:txBody>
              <a:bodyPr wrap="square" rtlCol="0">
                <a:spAutoFit/>
              </a:bodyPr>
              <a:lstStyle/>
              <a:p>
                <a:pPr algn="ctr"/>
                <a:r>
                  <a:rPr lang="it-IT" sz="2400" b="1" dirty="0">
                    <a:solidFill>
                      <a:schemeClr val="accent6">
                        <a:lumMod val="50000"/>
                      </a:schemeClr>
                    </a:solidFill>
                  </a:rPr>
                  <a:t>Teorema [Formula di Cayley]</a:t>
                </a:r>
              </a:p>
              <a:p>
                <a:endParaRPr lang="it-IT" dirty="0"/>
              </a:p>
              <a:p>
                <a:r>
                  <a:rPr lang="it-IT" dirty="0"/>
                  <a:t>Il numero di alberi etichettati in </a:t>
                </a:r>
                <a14:m>
                  <m:oMath xmlns:m="http://schemas.openxmlformats.org/officeDocument/2006/math">
                    <m:r>
                      <a:rPr lang="it-IT" b="1" i="1" smtClean="0">
                        <a:latin typeface="Cambria Math" panose="02040503050406030204" pitchFamily="18" charset="0"/>
                      </a:rPr>
                      <m:t>𝒏</m:t>
                    </m:r>
                  </m:oMath>
                </a14:m>
                <a:r>
                  <a:rPr lang="it-IT" dirty="0"/>
                  <a:t> vertici è </a:t>
                </a:r>
                <a14:m>
                  <m:oMath xmlns:m="http://schemas.openxmlformats.org/officeDocument/2006/math">
                    <m:sSup>
                      <m:sSupPr>
                        <m:ctrlPr>
                          <a:rPr lang="it-IT" b="1" i="1" smtClean="0">
                            <a:latin typeface="Cambria Math" panose="02040503050406030204" pitchFamily="18" charset="0"/>
                          </a:rPr>
                        </m:ctrlPr>
                      </m:sSupPr>
                      <m:e>
                        <m:r>
                          <a:rPr lang="it-IT" b="1" i="1" smtClean="0">
                            <a:latin typeface="Cambria Math" panose="02040503050406030204" pitchFamily="18" charset="0"/>
                          </a:rPr>
                          <m:t>𝒏</m:t>
                        </m:r>
                      </m:e>
                      <m:sup>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𝟐</m:t>
                        </m:r>
                      </m:sup>
                    </m:sSup>
                  </m:oMath>
                </a14:m>
                <a:r>
                  <a:rPr lang="it-IT" dirty="0"/>
                  <a:t>.</a:t>
                </a:r>
                <a:endParaRPr lang="it-IT" b="1" dirty="0"/>
              </a:p>
            </p:txBody>
          </p:sp>
        </mc:Choice>
        <mc:Fallback xmlns="">
          <p:sp>
            <p:nvSpPr>
              <p:cNvPr id="4" name="CasellaDiTesto 3">
                <a:extLst>
                  <a:ext uri="{FF2B5EF4-FFF2-40B4-BE49-F238E27FC236}">
                    <a16:creationId xmlns:a16="http://schemas.microsoft.com/office/drawing/2014/main" id="{7773D3A9-6BCD-404F-9537-8693947D1841}"/>
                  </a:ext>
                </a:extLst>
              </p:cNvPr>
              <p:cNvSpPr txBox="1">
                <a:spLocks noRot="1" noChangeAspect="1" noMove="1" noResize="1" noEditPoints="1" noAdjustHandles="1" noChangeArrowheads="1" noChangeShapeType="1" noTextEdit="1"/>
              </p:cNvSpPr>
              <p:nvPr/>
            </p:nvSpPr>
            <p:spPr>
              <a:xfrm>
                <a:off x="6588088" y="2905916"/>
                <a:ext cx="5409280" cy="1021883"/>
              </a:xfrm>
              <a:prstGeom prst="rect">
                <a:avLst/>
              </a:prstGeom>
              <a:blipFill>
                <a:blip r:embed="rId2"/>
                <a:stretch>
                  <a:fillRect l="-1015" t="-4790" r="-338" b="-8982"/>
                </a:stretch>
              </a:blipFill>
            </p:spPr>
            <p:txBody>
              <a:bodyPr/>
              <a:lstStyle/>
              <a:p>
                <a:r>
                  <a:rPr lang="it-IT">
                    <a:noFill/>
                  </a:rPr>
                  <a:t> </a:t>
                </a:r>
              </a:p>
            </p:txBody>
          </p:sp>
        </mc:Fallback>
      </mc:AlternateContent>
    </p:spTree>
    <p:extLst>
      <p:ext uri="{BB962C8B-B14F-4D97-AF65-F5344CB8AC3E}">
        <p14:creationId xmlns:p14="http://schemas.microsoft.com/office/powerpoint/2010/main" val="1750135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olo 14">
            <a:extLst>
              <a:ext uri="{FF2B5EF4-FFF2-40B4-BE49-F238E27FC236}">
                <a16:creationId xmlns:a16="http://schemas.microsoft.com/office/drawing/2014/main" id="{A1B52305-FE3C-4ADC-B29B-D58F95A88A96}"/>
              </a:ext>
            </a:extLst>
          </p:cNvPr>
          <p:cNvSpPr>
            <a:spLocks noGrp="1"/>
          </p:cNvSpPr>
          <p:nvPr>
            <p:ph type="title"/>
          </p:nvPr>
        </p:nvSpPr>
        <p:spPr>
          <a:xfrm>
            <a:off x="1715293" y="1274889"/>
            <a:ext cx="8761413" cy="706964"/>
          </a:xfrm>
        </p:spPr>
        <p:txBody>
          <a:bodyPr vert="horz" lIns="91440" tIns="45720" rIns="91440" bIns="45720" rtlCol="0" anchor="b">
            <a:noAutofit/>
            <a:scene3d>
              <a:camera prst="orthographicFront"/>
              <a:lightRig rig="flood" dir="t"/>
            </a:scene3d>
            <a:sp3d extrusionH="57150" prstMaterial="dkEdge">
              <a:bevelT w="82550" h="38100" prst="coolSlant"/>
              <a:bevelB w="38100" h="38100" prst="relaxedInset"/>
            </a:sp3d>
          </a:bodyPr>
          <a:lstStyle/>
          <a:p>
            <a:pPr algn="ctr"/>
            <a:r>
              <a:rPr lang="en-US" sz="7200" b="1" kern="1200" dirty="0">
                <a:solidFill>
                  <a:srgbClr val="FFFFFF"/>
                </a:solidFill>
                <a:latin typeface="Abadi Extra Light" panose="020B0204020104020204" pitchFamily="34" charset="0"/>
              </a:rPr>
              <a:t>Idea grafica</a:t>
            </a: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570E55B6-061A-49BF-B50E-13DB91E225DD}"/>
                  </a:ext>
                </a:extLst>
              </p:cNvPr>
              <p:cNvSpPr txBox="1"/>
              <p:nvPr/>
            </p:nvSpPr>
            <p:spPr>
              <a:xfrm>
                <a:off x="484802" y="2615236"/>
                <a:ext cx="11320670" cy="923330"/>
              </a:xfrm>
              <a:prstGeom prst="rect">
                <a:avLst/>
              </a:prstGeom>
              <a:noFill/>
            </p:spPr>
            <p:txBody>
              <a:bodyPr wrap="square" rtlCol="0">
                <a:spAutoFit/>
              </a:bodyPr>
              <a:lstStyle/>
              <a:p>
                <a:r>
                  <a:rPr lang="it-IT" dirty="0"/>
                  <a:t>L’idea per dimostrare la Formula di Cayley è quella di contare il numero di arborescenze etichettate in n vertici e sapendo che un’arborescenza in un albero corrisponde alla scelta di un vertice, concludere che il numero di alberi etichettati è </a:t>
                </a:r>
                <a14:m>
                  <m:oMath xmlns:m="http://schemas.openxmlformats.org/officeDocument/2006/math">
                    <m:sSup>
                      <m:sSupPr>
                        <m:ctrlPr>
                          <a:rPr lang="it-IT" b="1" i="1" smtClean="0">
                            <a:latin typeface="Cambria Math" panose="02040503050406030204" pitchFamily="18" charset="0"/>
                          </a:rPr>
                        </m:ctrlPr>
                      </m:sSupPr>
                      <m:e>
                        <m:r>
                          <a:rPr lang="it-IT" b="1" i="1" smtClean="0">
                            <a:latin typeface="Cambria Math" panose="02040503050406030204" pitchFamily="18" charset="0"/>
                          </a:rPr>
                          <m:t>𝒏</m:t>
                        </m:r>
                      </m:e>
                      <m:sup>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𝟐</m:t>
                        </m:r>
                      </m:sup>
                    </m:sSup>
                  </m:oMath>
                </a14:m>
                <a:r>
                  <a:rPr lang="it-IT" dirty="0"/>
                  <a:t>.</a:t>
                </a:r>
              </a:p>
            </p:txBody>
          </p:sp>
        </mc:Choice>
        <mc:Fallback xmlns="">
          <p:sp>
            <p:nvSpPr>
              <p:cNvPr id="3" name="CasellaDiTesto 2">
                <a:extLst>
                  <a:ext uri="{FF2B5EF4-FFF2-40B4-BE49-F238E27FC236}">
                    <a16:creationId xmlns:a16="http://schemas.microsoft.com/office/drawing/2014/main" id="{570E55B6-061A-49BF-B50E-13DB91E225DD}"/>
                  </a:ext>
                </a:extLst>
              </p:cNvPr>
              <p:cNvSpPr txBox="1">
                <a:spLocks noRot="1" noChangeAspect="1" noMove="1" noResize="1" noEditPoints="1" noAdjustHandles="1" noChangeArrowheads="1" noChangeShapeType="1" noTextEdit="1"/>
              </p:cNvSpPr>
              <p:nvPr/>
            </p:nvSpPr>
            <p:spPr>
              <a:xfrm>
                <a:off x="484802" y="2615236"/>
                <a:ext cx="11320670" cy="923330"/>
              </a:xfrm>
              <a:prstGeom prst="rect">
                <a:avLst/>
              </a:prstGeom>
              <a:blipFill>
                <a:blip r:embed="rId3"/>
                <a:stretch>
                  <a:fillRect l="-485" t="-3311" r="-808" b="-10596"/>
                </a:stretch>
              </a:blipFill>
            </p:spPr>
            <p:txBody>
              <a:bodyPr/>
              <a:lstStyle/>
              <a:p>
                <a:r>
                  <a:rPr lang="it-IT">
                    <a:noFill/>
                  </a:rPr>
                  <a:t> </a:t>
                </a:r>
              </a:p>
            </p:txBody>
          </p:sp>
        </mc:Fallback>
      </mc:AlternateContent>
      <p:sp>
        <p:nvSpPr>
          <p:cNvPr id="6" name="Connettore 5">
            <a:extLst>
              <a:ext uri="{FF2B5EF4-FFF2-40B4-BE49-F238E27FC236}">
                <a16:creationId xmlns:a16="http://schemas.microsoft.com/office/drawing/2014/main" id="{CEE0BEEF-CFF2-4F86-B7B9-74C4282DEEC8}"/>
              </a:ext>
            </a:extLst>
          </p:cNvPr>
          <p:cNvSpPr/>
          <p:nvPr/>
        </p:nvSpPr>
        <p:spPr>
          <a:xfrm>
            <a:off x="6384338" y="5614582"/>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onnettore 6">
            <a:extLst>
              <a:ext uri="{FF2B5EF4-FFF2-40B4-BE49-F238E27FC236}">
                <a16:creationId xmlns:a16="http://schemas.microsoft.com/office/drawing/2014/main" id="{5E351993-A147-44C3-9864-6C623ADFF44C}"/>
              </a:ext>
            </a:extLst>
          </p:cNvPr>
          <p:cNvSpPr/>
          <p:nvPr/>
        </p:nvSpPr>
        <p:spPr>
          <a:xfrm>
            <a:off x="7239017" y="4365235"/>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onnettore 7">
            <a:extLst>
              <a:ext uri="{FF2B5EF4-FFF2-40B4-BE49-F238E27FC236}">
                <a16:creationId xmlns:a16="http://schemas.microsoft.com/office/drawing/2014/main" id="{8631D1A4-3A3B-4007-8289-5E022674B0AA}"/>
              </a:ext>
            </a:extLst>
          </p:cNvPr>
          <p:cNvSpPr/>
          <p:nvPr/>
        </p:nvSpPr>
        <p:spPr>
          <a:xfrm>
            <a:off x="8284675" y="5363103"/>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449B0962-A809-47C6-9769-3C29C5B0812A}"/>
              </a:ext>
            </a:extLst>
          </p:cNvPr>
          <p:cNvSpPr/>
          <p:nvPr/>
        </p:nvSpPr>
        <p:spPr>
          <a:xfrm>
            <a:off x="9375912" y="4195873"/>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onnettore 9">
            <a:extLst>
              <a:ext uri="{FF2B5EF4-FFF2-40B4-BE49-F238E27FC236}">
                <a16:creationId xmlns:a16="http://schemas.microsoft.com/office/drawing/2014/main" id="{F47A42F8-4642-4B23-B17E-8A9CECA2493D}"/>
              </a:ext>
            </a:extLst>
          </p:cNvPr>
          <p:cNvSpPr/>
          <p:nvPr/>
        </p:nvSpPr>
        <p:spPr>
          <a:xfrm>
            <a:off x="10977952" y="5699777"/>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DE7AC61-6E7A-4BC4-8B0D-9EAD4281BC55}"/>
                  </a:ext>
                </a:extLst>
              </p:cNvPr>
              <p:cNvSpPr txBox="1"/>
              <p:nvPr/>
            </p:nvSpPr>
            <p:spPr>
              <a:xfrm>
                <a:off x="5658503" y="5759373"/>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𝟏</m:t>
                          </m:r>
                        </m:sub>
                      </m:sSub>
                    </m:oMath>
                  </m:oMathPara>
                </a14:m>
                <a:endParaRPr lang="it-IT" sz="2400" b="1" dirty="0">
                  <a:latin typeface="Bembo" panose="02020502050201020203" pitchFamily="18" charset="0"/>
                </a:endParaRPr>
              </a:p>
            </p:txBody>
          </p:sp>
        </mc:Choice>
        <mc:Fallback xmlns="">
          <p:sp>
            <p:nvSpPr>
              <p:cNvPr id="11" name="CasellaDiTesto 10">
                <a:extLst>
                  <a:ext uri="{FF2B5EF4-FFF2-40B4-BE49-F238E27FC236}">
                    <a16:creationId xmlns:a16="http://schemas.microsoft.com/office/drawing/2014/main" id="{7DE7AC61-6E7A-4BC4-8B0D-9EAD4281BC55}"/>
                  </a:ext>
                </a:extLst>
              </p:cNvPr>
              <p:cNvSpPr txBox="1">
                <a:spLocks noRot="1" noChangeAspect="1" noMove="1" noResize="1" noEditPoints="1" noAdjustHandles="1" noChangeArrowheads="1" noChangeShapeType="1" noTextEdit="1"/>
              </p:cNvSpPr>
              <p:nvPr/>
            </p:nvSpPr>
            <p:spPr>
              <a:xfrm>
                <a:off x="5658503" y="5759373"/>
                <a:ext cx="1709356" cy="461665"/>
              </a:xfrm>
              <a:prstGeom prst="rect">
                <a:avLst/>
              </a:prstGeom>
              <a:blipFill>
                <a:blip r:embed="rId4"/>
                <a:stretch>
                  <a:fillRect b="-131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8062D0C4-E380-43F6-9775-237BE93F5CB3}"/>
                  </a:ext>
                </a:extLst>
              </p:cNvPr>
              <p:cNvSpPr txBox="1"/>
              <p:nvPr/>
            </p:nvSpPr>
            <p:spPr>
              <a:xfrm>
                <a:off x="6467402" y="3822367"/>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𝟐</m:t>
                          </m:r>
                        </m:sub>
                      </m:sSub>
                    </m:oMath>
                  </m:oMathPara>
                </a14:m>
                <a:endParaRPr lang="it-IT" sz="2400" b="1" dirty="0">
                  <a:latin typeface="Bembo" panose="02020502050201020203" pitchFamily="18" charset="0"/>
                </a:endParaRPr>
              </a:p>
            </p:txBody>
          </p:sp>
        </mc:Choice>
        <mc:Fallback xmlns="">
          <p:sp>
            <p:nvSpPr>
              <p:cNvPr id="12" name="CasellaDiTesto 11">
                <a:extLst>
                  <a:ext uri="{FF2B5EF4-FFF2-40B4-BE49-F238E27FC236}">
                    <a16:creationId xmlns:a16="http://schemas.microsoft.com/office/drawing/2014/main" id="{8062D0C4-E380-43F6-9775-237BE93F5CB3}"/>
                  </a:ext>
                </a:extLst>
              </p:cNvPr>
              <p:cNvSpPr txBox="1">
                <a:spLocks noRot="1" noChangeAspect="1" noMove="1" noResize="1" noEditPoints="1" noAdjustHandles="1" noChangeArrowheads="1" noChangeShapeType="1" noTextEdit="1"/>
              </p:cNvSpPr>
              <p:nvPr/>
            </p:nvSpPr>
            <p:spPr>
              <a:xfrm>
                <a:off x="6467402" y="3822367"/>
                <a:ext cx="1709356" cy="461665"/>
              </a:xfrm>
              <a:prstGeom prst="rect">
                <a:avLst/>
              </a:prstGeom>
              <a:blipFill>
                <a:blip r:embed="rId5"/>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AE22219F-18BF-4FC4-BECD-A1CC2F9C6651}"/>
                  </a:ext>
                </a:extLst>
              </p:cNvPr>
              <p:cNvSpPr txBox="1"/>
              <p:nvPr/>
            </p:nvSpPr>
            <p:spPr>
              <a:xfrm>
                <a:off x="7513060" y="5537328"/>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𝟑</m:t>
                          </m:r>
                        </m:sub>
                      </m:sSub>
                    </m:oMath>
                  </m:oMathPara>
                </a14:m>
                <a:endParaRPr lang="it-IT" sz="2400" b="1" dirty="0">
                  <a:latin typeface="Bembo" panose="02020502050201020203" pitchFamily="18" charset="0"/>
                </a:endParaRPr>
              </a:p>
            </p:txBody>
          </p:sp>
        </mc:Choice>
        <mc:Fallback xmlns="">
          <p:sp>
            <p:nvSpPr>
              <p:cNvPr id="13" name="CasellaDiTesto 12">
                <a:extLst>
                  <a:ext uri="{FF2B5EF4-FFF2-40B4-BE49-F238E27FC236}">
                    <a16:creationId xmlns:a16="http://schemas.microsoft.com/office/drawing/2014/main" id="{AE22219F-18BF-4FC4-BECD-A1CC2F9C6651}"/>
                  </a:ext>
                </a:extLst>
              </p:cNvPr>
              <p:cNvSpPr txBox="1">
                <a:spLocks noRot="1" noChangeAspect="1" noMove="1" noResize="1" noEditPoints="1" noAdjustHandles="1" noChangeArrowheads="1" noChangeShapeType="1" noTextEdit="1"/>
              </p:cNvSpPr>
              <p:nvPr/>
            </p:nvSpPr>
            <p:spPr>
              <a:xfrm>
                <a:off x="7513060" y="5537328"/>
                <a:ext cx="1709356" cy="461665"/>
              </a:xfrm>
              <a:prstGeom prst="rect">
                <a:avLst/>
              </a:prstGeom>
              <a:blipFill>
                <a:blip r:embed="rId6"/>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E2E2F049-1203-4D1B-BF49-E6759B39554E}"/>
                  </a:ext>
                </a:extLst>
              </p:cNvPr>
              <p:cNvSpPr txBox="1"/>
              <p:nvPr/>
            </p:nvSpPr>
            <p:spPr>
              <a:xfrm>
                <a:off x="8604297" y="3653005"/>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𝟒</m:t>
                          </m:r>
                        </m:sub>
                      </m:sSub>
                    </m:oMath>
                  </m:oMathPara>
                </a14:m>
                <a:endParaRPr lang="it-IT" sz="2400" b="1" dirty="0">
                  <a:latin typeface="Bembo" panose="02020502050201020203" pitchFamily="18" charset="0"/>
                </a:endParaRPr>
              </a:p>
            </p:txBody>
          </p:sp>
        </mc:Choice>
        <mc:Fallback xmlns="">
          <p:sp>
            <p:nvSpPr>
              <p:cNvPr id="14" name="CasellaDiTesto 13">
                <a:extLst>
                  <a:ext uri="{FF2B5EF4-FFF2-40B4-BE49-F238E27FC236}">
                    <a16:creationId xmlns:a16="http://schemas.microsoft.com/office/drawing/2014/main" id="{E2E2F049-1203-4D1B-BF49-E6759B39554E}"/>
                  </a:ext>
                </a:extLst>
              </p:cNvPr>
              <p:cNvSpPr txBox="1">
                <a:spLocks noRot="1" noChangeAspect="1" noMove="1" noResize="1" noEditPoints="1" noAdjustHandles="1" noChangeArrowheads="1" noChangeShapeType="1" noTextEdit="1"/>
              </p:cNvSpPr>
              <p:nvPr/>
            </p:nvSpPr>
            <p:spPr>
              <a:xfrm>
                <a:off x="8604297" y="3653005"/>
                <a:ext cx="1709356" cy="461665"/>
              </a:xfrm>
              <a:prstGeom prst="rect">
                <a:avLst/>
              </a:prstGeom>
              <a:blipFill>
                <a:blip r:embed="rId7"/>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C16C115F-3F8A-4A1B-B45B-E7B81F8CA375}"/>
                  </a:ext>
                </a:extLst>
              </p:cNvPr>
              <p:cNvSpPr txBox="1"/>
              <p:nvPr/>
            </p:nvSpPr>
            <p:spPr>
              <a:xfrm>
                <a:off x="10206337" y="5778815"/>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𝒏</m:t>
                          </m:r>
                        </m:sub>
                      </m:sSub>
                    </m:oMath>
                  </m:oMathPara>
                </a14:m>
                <a:endParaRPr lang="it-IT" sz="2400" b="1" dirty="0">
                  <a:latin typeface="Bembo" panose="02020502050201020203" pitchFamily="18" charset="0"/>
                </a:endParaRPr>
              </a:p>
            </p:txBody>
          </p:sp>
        </mc:Choice>
        <mc:Fallback xmlns="">
          <p:sp>
            <p:nvSpPr>
              <p:cNvPr id="16" name="CasellaDiTesto 15">
                <a:extLst>
                  <a:ext uri="{FF2B5EF4-FFF2-40B4-BE49-F238E27FC236}">
                    <a16:creationId xmlns:a16="http://schemas.microsoft.com/office/drawing/2014/main" id="{C16C115F-3F8A-4A1B-B45B-E7B81F8CA375}"/>
                  </a:ext>
                </a:extLst>
              </p:cNvPr>
              <p:cNvSpPr txBox="1">
                <a:spLocks noRot="1" noChangeAspect="1" noMove="1" noResize="1" noEditPoints="1" noAdjustHandles="1" noChangeArrowheads="1" noChangeShapeType="1" noTextEdit="1"/>
              </p:cNvSpPr>
              <p:nvPr/>
            </p:nvSpPr>
            <p:spPr>
              <a:xfrm>
                <a:off x="10206337" y="5778815"/>
                <a:ext cx="1709356" cy="461665"/>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5F87D4E5-F050-484D-A969-63A88EEB244C}"/>
                  </a:ext>
                </a:extLst>
              </p:cNvPr>
              <p:cNvSpPr txBox="1"/>
              <p:nvPr/>
            </p:nvSpPr>
            <p:spPr>
              <a:xfrm>
                <a:off x="501736" y="4430802"/>
                <a:ext cx="4086639" cy="1200329"/>
              </a:xfrm>
              <a:prstGeom prst="rect">
                <a:avLst/>
              </a:prstGeom>
              <a:noFill/>
            </p:spPr>
            <p:txBody>
              <a:bodyPr wrap="square" rtlCol="0">
                <a:spAutoFit/>
              </a:bodyPr>
              <a:lstStyle/>
              <a:p>
                <a:pPr algn="just"/>
                <a:r>
                  <a:rPr lang="it-IT" b="1" dirty="0">
                    <a:solidFill>
                      <a:schemeClr val="accent6">
                        <a:lumMod val="50000"/>
                      </a:schemeClr>
                    </a:solidFill>
                  </a:rPr>
                  <a:t>Passo 0</a:t>
                </a:r>
                <a:r>
                  <a:rPr lang="it-IT" dirty="0"/>
                  <a:t>: ho una foresta con </a:t>
                </a:r>
                <a14:m>
                  <m:oMath xmlns:m="http://schemas.openxmlformats.org/officeDocument/2006/math">
                    <m:r>
                      <a:rPr lang="it-IT" b="1" i="1" smtClean="0">
                        <a:latin typeface="Cambria Math" panose="02040503050406030204" pitchFamily="18" charset="0"/>
                      </a:rPr>
                      <m:t>𝒏</m:t>
                    </m:r>
                  </m:oMath>
                </a14:m>
                <a:r>
                  <a:rPr lang="it-IT" dirty="0"/>
                  <a:t> componenti connesse, date dagli </a:t>
                </a:r>
                <a14:m>
                  <m:oMath xmlns:m="http://schemas.openxmlformats.org/officeDocument/2006/math">
                    <m:r>
                      <a:rPr lang="it-IT" b="1" i="1">
                        <a:latin typeface="Cambria Math" panose="02040503050406030204" pitchFamily="18" charset="0"/>
                      </a:rPr>
                      <m:t>𝒏</m:t>
                    </m:r>
                    <m:r>
                      <a:rPr lang="it-IT" i="1">
                        <a:latin typeface="Cambria Math" panose="02040503050406030204" pitchFamily="18" charset="0"/>
                      </a:rPr>
                      <m:t> </m:t>
                    </m:r>
                  </m:oMath>
                </a14:m>
                <a:r>
                  <a:rPr lang="it-IT" dirty="0"/>
                  <a:t>vertici isolati (</a:t>
                </a:r>
                <a:r>
                  <a:rPr lang="it-IT" b="1" dirty="0"/>
                  <a:t>alberi</a:t>
                </a:r>
                <a:r>
                  <a:rPr lang="it-IT" dirty="0"/>
                  <a:t>) che risultano essere tutte  arborescenze.</a:t>
                </a:r>
              </a:p>
            </p:txBody>
          </p:sp>
        </mc:Choice>
        <mc:Fallback xmlns="">
          <p:sp>
            <p:nvSpPr>
              <p:cNvPr id="5" name="CasellaDiTesto 4">
                <a:extLst>
                  <a:ext uri="{FF2B5EF4-FFF2-40B4-BE49-F238E27FC236}">
                    <a16:creationId xmlns:a16="http://schemas.microsoft.com/office/drawing/2014/main" id="{5F87D4E5-F050-484D-A969-63A88EEB244C}"/>
                  </a:ext>
                </a:extLst>
              </p:cNvPr>
              <p:cNvSpPr txBox="1">
                <a:spLocks noRot="1" noChangeAspect="1" noMove="1" noResize="1" noEditPoints="1" noAdjustHandles="1" noChangeArrowheads="1" noChangeShapeType="1" noTextEdit="1"/>
              </p:cNvSpPr>
              <p:nvPr/>
            </p:nvSpPr>
            <p:spPr>
              <a:xfrm>
                <a:off x="501736" y="4430802"/>
                <a:ext cx="4086639" cy="1200329"/>
              </a:xfrm>
              <a:prstGeom prst="rect">
                <a:avLst/>
              </a:prstGeom>
              <a:blipFill>
                <a:blip r:embed="rId9"/>
                <a:stretch>
                  <a:fillRect l="-1192" t="-3046" r="-1192" b="-7107"/>
                </a:stretch>
              </a:blipFill>
            </p:spPr>
            <p:txBody>
              <a:bodyPr/>
              <a:lstStyle/>
              <a:p>
                <a:r>
                  <a:rPr lang="it-IT">
                    <a:noFill/>
                  </a:rPr>
                  <a:t> </a:t>
                </a:r>
              </a:p>
            </p:txBody>
          </p:sp>
        </mc:Fallback>
      </mc:AlternateContent>
    </p:spTree>
    <p:extLst>
      <p:ext uri="{BB962C8B-B14F-4D97-AF65-F5344CB8AC3E}">
        <p14:creationId xmlns:p14="http://schemas.microsoft.com/office/powerpoint/2010/main" val="2182194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Connettore diritto 17">
            <a:extLst>
              <a:ext uri="{FF2B5EF4-FFF2-40B4-BE49-F238E27FC236}">
                <a16:creationId xmlns:a16="http://schemas.microsoft.com/office/drawing/2014/main" id="{C0F33F6E-9862-4910-A388-E8C409137A22}"/>
              </a:ext>
            </a:extLst>
          </p:cNvPr>
          <p:cNvCxnSpPr>
            <a:cxnSpLocks/>
          </p:cNvCxnSpPr>
          <p:nvPr/>
        </p:nvCxnSpPr>
        <p:spPr>
          <a:xfrm flipH="1">
            <a:off x="6436578" y="3757262"/>
            <a:ext cx="795944" cy="1191282"/>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15" name="Titolo 14">
            <a:extLst>
              <a:ext uri="{FF2B5EF4-FFF2-40B4-BE49-F238E27FC236}">
                <a16:creationId xmlns:a16="http://schemas.microsoft.com/office/drawing/2014/main" id="{A1B52305-FE3C-4ADC-B29B-D58F95A88A96}"/>
              </a:ext>
            </a:extLst>
          </p:cNvPr>
          <p:cNvSpPr>
            <a:spLocks noGrp="1"/>
          </p:cNvSpPr>
          <p:nvPr>
            <p:ph type="title"/>
          </p:nvPr>
        </p:nvSpPr>
        <p:spPr>
          <a:xfrm>
            <a:off x="1715293" y="1274889"/>
            <a:ext cx="8761413" cy="706964"/>
          </a:xfrm>
        </p:spPr>
        <p:txBody>
          <a:bodyPr vert="horz" lIns="91440" tIns="45720" rIns="91440" bIns="45720" rtlCol="0" anchor="b">
            <a:noAutofit/>
            <a:scene3d>
              <a:camera prst="orthographicFront"/>
              <a:lightRig rig="flood" dir="t"/>
            </a:scene3d>
            <a:sp3d extrusionH="57150" prstMaterial="dkEdge">
              <a:bevelT w="82550" h="38100" prst="coolSlant"/>
              <a:bevelB w="38100" h="38100" prst="relaxedInset"/>
            </a:sp3d>
          </a:bodyPr>
          <a:lstStyle/>
          <a:p>
            <a:pPr algn="ctr"/>
            <a:r>
              <a:rPr lang="en-US" sz="7200" b="1" kern="1200" dirty="0">
                <a:solidFill>
                  <a:srgbClr val="FFFFFF"/>
                </a:solidFill>
                <a:latin typeface="Abadi Extra Light" panose="020B0204020104020204" pitchFamily="34" charset="0"/>
              </a:rPr>
              <a:t>Idea grafica</a:t>
            </a:r>
          </a:p>
        </p:txBody>
      </p:sp>
      <p:sp>
        <p:nvSpPr>
          <p:cNvPr id="6" name="Connettore 5">
            <a:extLst>
              <a:ext uri="{FF2B5EF4-FFF2-40B4-BE49-F238E27FC236}">
                <a16:creationId xmlns:a16="http://schemas.microsoft.com/office/drawing/2014/main" id="{CEE0BEEF-CFF2-4F86-B7B9-74C4282DEEC8}"/>
              </a:ext>
            </a:extLst>
          </p:cNvPr>
          <p:cNvSpPr/>
          <p:nvPr/>
        </p:nvSpPr>
        <p:spPr>
          <a:xfrm>
            <a:off x="6353515" y="4876148"/>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onnettore 6">
            <a:extLst>
              <a:ext uri="{FF2B5EF4-FFF2-40B4-BE49-F238E27FC236}">
                <a16:creationId xmlns:a16="http://schemas.microsoft.com/office/drawing/2014/main" id="{5E351993-A147-44C3-9864-6C623ADFF44C}"/>
              </a:ext>
            </a:extLst>
          </p:cNvPr>
          <p:cNvSpPr/>
          <p:nvPr/>
        </p:nvSpPr>
        <p:spPr>
          <a:xfrm>
            <a:off x="7208194" y="3626801"/>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onnettore 7">
            <a:extLst>
              <a:ext uri="{FF2B5EF4-FFF2-40B4-BE49-F238E27FC236}">
                <a16:creationId xmlns:a16="http://schemas.microsoft.com/office/drawing/2014/main" id="{8631D1A4-3A3B-4007-8289-5E022674B0AA}"/>
              </a:ext>
            </a:extLst>
          </p:cNvPr>
          <p:cNvSpPr/>
          <p:nvPr/>
        </p:nvSpPr>
        <p:spPr>
          <a:xfrm>
            <a:off x="8253852" y="4624669"/>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449B0962-A809-47C6-9769-3C29C5B0812A}"/>
              </a:ext>
            </a:extLst>
          </p:cNvPr>
          <p:cNvSpPr/>
          <p:nvPr/>
        </p:nvSpPr>
        <p:spPr>
          <a:xfrm>
            <a:off x="9345089" y="3457439"/>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onnettore 9">
            <a:extLst>
              <a:ext uri="{FF2B5EF4-FFF2-40B4-BE49-F238E27FC236}">
                <a16:creationId xmlns:a16="http://schemas.microsoft.com/office/drawing/2014/main" id="{F47A42F8-4642-4B23-B17E-8A9CECA2493D}"/>
              </a:ext>
            </a:extLst>
          </p:cNvPr>
          <p:cNvSpPr/>
          <p:nvPr/>
        </p:nvSpPr>
        <p:spPr>
          <a:xfrm>
            <a:off x="10947129" y="4961343"/>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DE7AC61-6E7A-4BC4-8B0D-9EAD4281BC55}"/>
                  </a:ext>
                </a:extLst>
              </p:cNvPr>
              <p:cNvSpPr txBox="1"/>
              <p:nvPr/>
            </p:nvSpPr>
            <p:spPr>
              <a:xfrm>
                <a:off x="5627680" y="5020939"/>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𝟏</m:t>
                          </m:r>
                        </m:sub>
                      </m:sSub>
                    </m:oMath>
                  </m:oMathPara>
                </a14:m>
                <a:endParaRPr lang="it-IT" sz="2400" b="1" dirty="0">
                  <a:latin typeface="Bembo" panose="02020502050201020203" pitchFamily="18" charset="0"/>
                </a:endParaRPr>
              </a:p>
            </p:txBody>
          </p:sp>
        </mc:Choice>
        <mc:Fallback xmlns="">
          <p:sp>
            <p:nvSpPr>
              <p:cNvPr id="11" name="CasellaDiTesto 10">
                <a:extLst>
                  <a:ext uri="{FF2B5EF4-FFF2-40B4-BE49-F238E27FC236}">
                    <a16:creationId xmlns:a16="http://schemas.microsoft.com/office/drawing/2014/main" id="{7DE7AC61-6E7A-4BC4-8B0D-9EAD4281BC55}"/>
                  </a:ext>
                </a:extLst>
              </p:cNvPr>
              <p:cNvSpPr txBox="1">
                <a:spLocks noRot="1" noChangeAspect="1" noMove="1" noResize="1" noEditPoints="1" noAdjustHandles="1" noChangeArrowheads="1" noChangeShapeType="1" noTextEdit="1"/>
              </p:cNvSpPr>
              <p:nvPr/>
            </p:nvSpPr>
            <p:spPr>
              <a:xfrm>
                <a:off x="5627680" y="5020939"/>
                <a:ext cx="1709356" cy="461665"/>
              </a:xfrm>
              <a:prstGeom prst="rect">
                <a:avLst/>
              </a:prstGeom>
              <a:blipFill>
                <a:blip r:embed="rId3"/>
                <a:stretch>
                  <a:fillRect b="-2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8062D0C4-E380-43F6-9775-237BE93F5CB3}"/>
                  </a:ext>
                </a:extLst>
              </p:cNvPr>
              <p:cNvSpPr txBox="1"/>
              <p:nvPr/>
            </p:nvSpPr>
            <p:spPr>
              <a:xfrm>
                <a:off x="6436579" y="3083933"/>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𝟐</m:t>
                          </m:r>
                        </m:sub>
                      </m:sSub>
                    </m:oMath>
                  </m:oMathPara>
                </a14:m>
                <a:endParaRPr lang="it-IT" sz="2400" b="1" dirty="0">
                  <a:latin typeface="Bembo" panose="02020502050201020203" pitchFamily="18" charset="0"/>
                </a:endParaRPr>
              </a:p>
            </p:txBody>
          </p:sp>
        </mc:Choice>
        <mc:Fallback xmlns="">
          <p:sp>
            <p:nvSpPr>
              <p:cNvPr id="12" name="CasellaDiTesto 11">
                <a:extLst>
                  <a:ext uri="{FF2B5EF4-FFF2-40B4-BE49-F238E27FC236}">
                    <a16:creationId xmlns:a16="http://schemas.microsoft.com/office/drawing/2014/main" id="{8062D0C4-E380-43F6-9775-237BE93F5CB3}"/>
                  </a:ext>
                </a:extLst>
              </p:cNvPr>
              <p:cNvSpPr txBox="1">
                <a:spLocks noRot="1" noChangeAspect="1" noMove="1" noResize="1" noEditPoints="1" noAdjustHandles="1" noChangeArrowheads="1" noChangeShapeType="1" noTextEdit="1"/>
              </p:cNvSpPr>
              <p:nvPr/>
            </p:nvSpPr>
            <p:spPr>
              <a:xfrm>
                <a:off x="6436579" y="3083933"/>
                <a:ext cx="1709356" cy="461665"/>
              </a:xfrm>
              <a:prstGeom prst="rect">
                <a:avLst/>
              </a:prstGeom>
              <a:blipFill>
                <a:blip r:embed="rId4"/>
                <a:stretch>
                  <a:fillRect b="-131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AE22219F-18BF-4FC4-BECD-A1CC2F9C6651}"/>
                  </a:ext>
                </a:extLst>
              </p:cNvPr>
              <p:cNvSpPr txBox="1"/>
              <p:nvPr/>
            </p:nvSpPr>
            <p:spPr>
              <a:xfrm>
                <a:off x="7482237" y="4798894"/>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𝟑</m:t>
                          </m:r>
                        </m:sub>
                      </m:sSub>
                    </m:oMath>
                  </m:oMathPara>
                </a14:m>
                <a:endParaRPr lang="it-IT" sz="2400" b="1" dirty="0">
                  <a:latin typeface="Bembo" panose="02020502050201020203" pitchFamily="18" charset="0"/>
                </a:endParaRPr>
              </a:p>
            </p:txBody>
          </p:sp>
        </mc:Choice>
        <mc:Fallback xmlns="">
          <p:sp>
            <p:nvSpPr>
              <p:cNvPr id="13" name="CasellaDiTesto 12">
                <a:extLst>
                  <a:ext uri="{FF2B5EF4-FFF2-40B4-BE49-F238E27FC236}">
                    <a16:creationId xmlns:a16="http://schemas.microsoft.com/office/drawing/2014/main" id="{AE22219F-18BF-4FC4-BECD-A1CC2F9C6651}"/>
                  </a:ext>
                </a:extLst>
              </p:cNvPr>
              <p:cNvSpPr txBox="1">
                <a:spLocks noRot="1" noChangeAspect="1" noMove="1" noResize="1" noEditPoints="1" noAdjustHandles="1" noChangeArrowheads="1" noChangeShapeType="1" noTextEdit="1"/>
              </p:cNvSpPr>
              <p:nvPr/>
            </p:nvSpPr>
            <p:spPr>
              <a:xfrm>
                <a:off x="7482237" y="4798894"/>
                <a:ext cx="1709356" cy="461665"/>
              </a:xfrm>
              <a:prstGeom prst="rect">
                <a:avLst/>
              </a:prstGeom>
              <a:blipFill>
                <a:blip r:embed="rId5"/>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E2E2F049-1203-4D1B-BF49-E6759B39554E}"/>
                  </a:ext>
                </a:extLst>
              </p:cNvPr>
              <p:cNvSpPr txBox="1"/>
              <p:nvPr/>
            </p:nvSpPr>
            <p:spPr>
              <a:xfrm>
                <a:off x="8573474" y="2914571"/>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𝟒</m:t>
                          </m:r>
                        </m:sub>
                      </m:sSub>
                    </m:oMath>
                  </m:oMathPara>
                </a14:m>
                <a:endParaRPr lang="it-IT" sz="2400" b="1" dirty="0">
                  <a:latin typeface="Bembo" panose="02020502050201020203" pitchFamily="18" charset="0"/>
                </a:endParaRPr>
              </a:p>
            </p:txBody>
          </p:sp>
        </mc:Choice>
        <mc:Fallback xmlns="">
          <p:sp>
            <p:nvSpPr>
              <p:cNvPr id="14" name="CasellaDiTesto 13">
                <a:extLst>
                  <a:ext uri="{FF2B5EF4-FFF2-40B4-BE49-F238E27FC236}">
                    <a16:creationId xmlns:a16="http://schemas.microsoft.com/office/drawing/2014/main" id="{E2E2F049-1203-4D1B-BF49-E6759B39554E}"/>
                  </a:ext>
                </a:extLst>
              </p:cNvPr>
              <p:cNvSpPr txBox="1">
                <a:spLocks noRot="1" noChangeAspect="1" noMove="1" noResize="1" noEditPoints="1" noAdjustHandles="1" noChangeArrowheads="1" noChangeShapeType="1" noTextEdit="1"/>
              </p:cNvSpPr>
              <p:nvPr/>
            </p:nvSpPr>
            <p:spPr>
              <a:xfrm>
                <a:off x="8573474" y="2914571"/>
                <a:ext cx="1709356" cy="461665"/>
              </a:xfrm>
              <a:prstGeom prst="rect">
                <a:avLst/>
              </a:prstGeom>
              <a:blipFill>
                <a:blip r:embed="rId6"/>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C16C115F-3F8A-4A1B-B45B-E7B81F8CA375}"/>
                  </a:ext>
                </a:extLst>
              </p:cNvPr>
              <p:cNvSpPr txBox="1"/>
              <p:nvPr/>
            </p:nvSpPr>
            <p:spPr>
              <a:xfrm>
                <a:off x="10175514" y="5040381"/>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𝒏</m:t>
                          </m:r>
                        </m:sub>
                      </m:sSub>
                    </m:oMath>
                  </m:oMathPara>
                </a14:m>
                <a:endParaRPr lang="it-IT" sz="2400" b="1" dirty="0">
                  <a:latin typeface="Bembo" panose="02020502050201020203" pitchFamily="18" charset="0"/>
                </a:endParaRPr>
              </a:p>
            </p:txBody>
          </p:sp>
        </mc:Choice>
        <mc:Fallback xmlns="">
          <p:sp>
            <p:nvSpPr>
              <p:cNvPr id="16" name="CasellaDiTesto 15">
                <a:extLst>
                  <a:ext uri="{FF2B5EF4-FFF2-40B4-BE49-F238E27FC236}">
                    <a16:creationId xmlns:a16="http://schemas.microsoft.com/office/drawing/2014/main" id="{C16C115F-3F8A-4A1B-B45B-E7B81F8CA375}"/>
                  </a:ext>
                </a:extLst>
              </p:cNvPr>
              <p:cNvSpPr txBox="1">
                <a:spLocks noRot="1" noChangeAspect="1" noMove="1" noResize="1" noEditPoints="1" noAdjustHandles="1" noChangeArrowheads="1" noChangeShapeType="1" noTextEdit="1"/>
              </p:cNvSpPr>
              <p:nvPr/>
            </p:nvSpPr>
            <p:spPr>
              <a:xfrm>
                <a:off x="10175514" y="5040381"/>
                <a:ext cx="1709356" cy="461665"/>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67C8922B-F0E3-493D-BA75-7F997D57292C}"/>
                  </a:ext>
                </a:extLst>
              </p:cNvPr>
              <p:cNvSpPr txBox="1"/>
              <p:nvPr/>
            </p:nvSpPr>
            <p:spPr>
              <a:xfrm>
                <a:off x="452590" y="3552398"/>
                <a:ext cx="4883519" cy="1477328"/>
              </a:xfrm>
              <a:prstGeom prst="rect">
                <a:avLst/>
              </a:prstGeom>
              <a:noFill/>
            </p:spPr>
            <p:txBody>
              <a:bodyPr wrap="square" rtlCol="0">
                <a:spAutoFit/>
              </a:bodyPr>
              <a:lstStyle/>
              <a:p>
                <a:r>
                  <a:rPr lang="it-IT" b="1" dirty="0">
                    <a:solidFill>
                      <a:schemeClr val="accent6">
                        <a:lumMod val="50000"/>
                      </a:schemeClr>
                    </a:solidFill>
                  </a:rPr>
                  <a:t>Passo 1:</a:t>
                </a:r>
                <a:r>
                  <a:rPr lang="it-IT" dirty="0"/>
                  <a:t> Scegliamo un arco qualunque, scegliendo in modo arbitrario la testa e la coda. Ciò che ottengo è una foresta con </a:t>
                </a:r>
                <a14:m>
                  <m:oMath xmlns:m="http://schemas.openxmlformats.org/officeDocument/2006/math">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𝟏</m:t>
                    </m:r>
                  </m:oMath>
                </a14:m>
                <a:r>
                  <a:rPr lang="it-IT" b="1" dirty="0">
                    <a:solidFill>
                      <a:schemeClr val="accent6">
                        <a:lumMod val="50000"/>
                      </a:schemeClr>
                    </a:solidFill>
                  </a:rPr>
                  <a:t> </a:t>
                </a:r>
                <a:r>
                  <a:rPr lang="it-IT" dirty="0"/>
                  <a:t>componenti connesse, ciascuna delle quali è una arborescenza. </a:t>
                </a:r>
                <a:endParaRPr lang="it-IT" b="1" dirty="0">
                  <a:solidFill>
                    <a:schemeClr val="accent6">
                      <a:lumMod val="50000"/>
                    </a:schemeClr>
                  </a:solidFill>
                </a:endParaRPr>
              </a:p>
            </p:txBody>
          </p:sp>
        </mc:Choice>
        <mc:Fallback xmlns="">
          <p:sp>
            <p:nvSpPr>
              <p:cNvPr id="17" name="CasellaDiTesto 16">
                <a:extLst>
                  <a:ext uri="{FF2B5EF4-FFF2-40B4-BE49-F238E27FC236}">
                    <a16:creationId xmlns:a16="http://schemas.microsoft.com/office/drawing/2014/main" id="{67C8922B-F0E3-493D-BA75-7F997D57292C}"/>
                  </a:ext>
                </a:extLst>
              </p:cNvPr>
              <p:cNvSpPr txBox="1">
                <a:spLocks noRot="1" noChangeAspect="1" noMove="1" noResize="1" noEditPoints="1" noAdjustHandles="1" noChangeArrowheads="1" noChangeShapeType="1" noTextEdit="1"/>
              </p:cNvSpPr>
              <p:nvPr/>
            </p:nvSpPr>
            <p:spPr>
              <a:xfrm>
                <a:off x="452590" y="3552398"/>
                <a:ext cx="4883519" cy="1477328"/>
              </a:xfrm>
              <a:prstGeom prst="rect">
                <a:avLst/>
              </a:prstGeom>
              <a:blipFill>
                <a:blip r:embed="rId8"/>
                <a:stretch>
                  <a:fillRect l="-999" t="-2479" r="-749" b="-5785"/>
                </a:stretch>
              </a:blipFill>
            </p:spPr>
            <p:txBody>
              <a:bodyPr/>
              <a:lstStyle/>
              <a:p>
                <a:r>
                  <a:rPr lang="it-IT">
                    <a:noFill/>
                  </a:rPr>
                  <a:t> </a:t>
                </a:r>
              </a:p>
            </p:txBody>
          </p:sp>
        </mc:Fallback>
      </mc:AlternateContent>
      <p:cxnSp>
        <p:nvCxnSpPr>
          <p:cNvPr id="20" name="Connettore 2 19">
            <a:extLst>
              <a:ext uri="{FF2B5EF4-FFF2-40B4-BE49-F238E27FC236}">
                <a16:creationId xmlns:a16="http://schemas.microsoft.com/office/drawing/2014/main" id="{18918F1D-2DBF-4D8B-A540-E68CF0AD1354}"/>
              </a:ext>
            </a:extLst>
          </p:cNvPr>
          <p:cNvCxnSpPr>
            <a:cxnSpLocks/>
          </p:cNvCxnSpPr>
          <p:nvPr/>
        </p:nvCxnSpPr>
        <p:spPr>
          <a:xfrm flipV="1">
            <a:off x="6737725" y="4221836"/>
            <a:ext cx="198782" cy="291424"/>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5" name="Parentesi quadra chiusa 24">
            <a:extLst>
              <a:ext uri="{FF2B5EF4-FFF2-40B4-BE49-F238E27FC236}">
                <a16:creationId xmlns:a16="http://schemas.microsoft.com/office/drawing/2014/main" id="{45605367-AE73-4044-A1E0-C08CF26019F4}"/>
              </a:ext>
            </a:extLst>
          </p:cNvPr>
          <p:cNvSpPr/>
          <p:nvPr/>
        </p:nvSpPr>
        <p:spPr>
          <a:xfrm rot="5400000">
            <a:off x="8525442" y="2885067"/>
            <a:ext cx="461666" cy="5566889"/>
          </a:xfrm>
          <a:prstGeom prst="rightBracket">
            <a:avLst>
              <a:gd name="adj"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26" name="CasellaDiTesto 25">
            <a:extLst>
              <a:ext uri="{FF2B5EF4-FFF2-40B4-BE49-F238E27FC236}">
                <a16:creationId xmlns:a16="http://schemas.microsoft.com/office/drawing/2014/main" id="{5C40BF48-1B8D-4730-B219-C62AC9A9418A}"/>
              </a:ext>
            </a:extLst>
          </p:cNvPr>
          <p:cNvSpPr txBox="1"/>
          <p:nvPr/>
        </p:nvSpPr>
        <p:spPr>
          <a:xfrm>
            <a:off x="7898765" y="5883069"/>
            <a:ext cx="1709356" cy="523220"/>
          </a:xfrm>
          <a:prstGeom prst="rect">
            <a:avLst/>
          </a:prstGeom>
          <a:noFill/>
        </p:spPr>
        <p:txBody>
          <a:bodyPr wrap="square" rtlCol="0">
            <a:spAutoFit/>
          </a:bodyPr>
          <a:lstStyle/>
          <a:p>
            <a:pPr algn="ctr"/>
            <a:r>
              <a:rPr lang="it-IT" sz="2800" b="1" dirty="0">
                <a:latin typeface="Bembo" panose="02020502050201020203" pitchFamily="18" charset="0"/>
              </a:rPr>
              <a:t>n </a:t>
            </a:r>
            <a:r>
              <a:rPr lang="it-IT" sz="2400" b="1" dirty="0">
                <a:latin typeface="Bembo" panose="02020502050201020203" pitchFamily="18" charset="0"/>
              </a:rPr>
              <a:t>- 1</a:t>
            </a:r>
          </a:p>
        </p:txBody>
      </p:sp>
    </p:spTree>
    <p:extLst>
      <p:ext uri="{BB962C8B-B14F-4D97-AF65-F5344CB8AC3E}">
        <p14:creationId xmlns:p14="http://schemas.microsoft.com/office/powerpoint/2010/main" val="352963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10" presetClass="entr" presetSubtype="0" fill="hold" grpId="2"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xit" presetSubtype="0" fill="hold" grpId="3" nodeType="withEffect">
                                  <p:stCondLst>
                                    <p:cond delay="0"/>
                                  </p:stCondLst>
                                  <p:childTnLst>
                                    <p:animEffect transition="out" filter="fade">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4"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6" nodeType="clickEffect">
                                  <p:stCondLst>
                                    <p:cond delay="0"/>
                                  </p:stCondLst>
                                  <p:childTnLst>
                                    <p:set>
                                      <p:cBhvr>
                                        <p:cTn id="49" dur="1" fill="hold">
                                          <p:stCondLst>
                                            <p:cond delay="0"/>
                                          </p:stCondLst>
                                        </p:cTn>
                                        <p:tgtEl>
                                          <p:spTgt spid="2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5"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5" grpId="0" animBg="1"/>
      <p:bldP spid="25" grpId="1" animBg="1"/>
      <p:bldP spid="25" grpId="2" animBg="1"/>
      <p:bldP spid="25" grpId="3" animBg="1"/>
      <p:bldP spid="25" grpId="4" animBg="1"/>
      <p:bldP spid="25" grpId="5" animBg="1"/>
      <p:bldP spid="25" grpId="6" animBg="1"/>
      <p:bldP spid="26" grpId="0"/>
      <p:bldP spid="26"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Connettore diritto 27">
            <a:extLst>
              <a:ext uri="{FF2B5EF4-FFF2-40B4-BE49-F238E27FC236}">
                <a16:creationId xmlns:a16="http://schemas.microsoft.com/office/drawing/2014/main" id="{589B9E1A-FDF6-4747-98A1-9FAD6127A716}"/>
              </a:ext>
            </a:extLst>
          </p:cNvPr>
          <p:cNvCxnSpPr>
            <a:cxnSpLocks/>
            <a:stCxn id="9" idx="3"/>
          </p:cNvCxnSpPr>
          <p:nvPr/>
        </p:nvCxnSpPr>
        <p:spPr>
          <a:xfrm flipH="1">
            <a:off x="8316718" y="3331460"/>
            <a:ext cx="1021878" cy="1117248"/>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8" name="Connettore diritto 17">
            <a:extLst>
              <a:ext uri="{FF2B5EF4-FFF2-40B4-BE49-F238E27FC236}">
                <a16:creationId xmlns:a16="http://schemas.microsoft.com/office/drawing/2014/main" id="{C0F33F6E-9862-4910-A388-E8C409137A22}"/>
              </a:ext>
            </a:extLst>
          </p:cNvPr>
          <p:cNvCxnSpPr>
            <a:cxnSpLocks/>
          </p:cNvCxnSpPr>
          <p:nvPr/>
        </p:nvCxnSpPr>
        <p:spPr>
          <a:xfrm flipH="1">
            <a:off x="6405756" y="3491101"/>
            <a:ext cx="795944" cy="1191282"/>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15" name="Titolo 14">
            <a:extLst>
              <a:ext uri="{FF2B5EF4-FFF2-40B4-BE49-F238E27FC236}">
                <a16:creationId xmlns:a16="http://schemas.microsoft.com/office/drawing/2014/main" id="{A1B52305-FE3C-4ADC-B29B-D58F95A88A96}"/>
              </a:ext>
            </a:extLst>
          </p:cNvPr>
          <p:cNvSpPr>
            <a:spLocks noGrp="1"/>
          </p:cNvSpPr>
          <p:nvPr>
            <p:ph type="title"/>
          </p:nvPr>
        </p:nvSpPr>
        <p:spPr>
          <a:xfrm>
            <a:off x="1715293" y="1274889"/>
            <a:ext cx="8761413" cy="706964"/>
          </a:xfrm>
        </p:spPr>
        <p:txBody>
          <a:bodyPr vert="horz" lIns="91440" tIns="45720" rIns="91440" bIns="45720" rtlCol="0" anchor="b">
            <a:noAutofit/>
            <a:scene3d>
              <a:camera prst="orthographicFront"/>
              <a:lightRig rig="flood" dir="t"/>
            </a:scene3d>
            <a:sp3d extrusionH="57150" prstMaterial="dkEdge">
              <a:bevelT w="82550" h="38100" prst="coolSlant"/>
              <a:bevelB w="38100" h="38100" prst="relaxedInset"/>
            </a:sp3d>
          </a:bodyPr>
          <a:lstStyle/>
          <a:p>
            <a:pPr algn="ctr"/>
            <a:r>
              <a:rPr lang="en-US" sz="7200" b="1" kern="1200" dirty="0">
                <a:solidFill>
                  <a:srgbClr val="FFFFFF"/>
                </a:solidFill>
                <a:latin typeface="Abadi Extra Light" panose="020B0204020104020204" pitchFamily="34" charset="0"/>
              </a:rPr>
              <a:t>Idea grafica</a:t>
            </a:r>
          </a:p>
        </p:txBody>
      </p:sp>
      <p:sp>
        <p:nvSpPr>
          <p:cNvPr id="6" name="Connettore 5">
            <a:extLst>
              <a:ext uri="{FF2B5EF4-FFF2-40B4-BE49-F238E27FC236}">
                <a16:creationId xmlns:a16="http://schemas.microsoft.com/office/drawing/2014/main" id="{CEE0BEEF-CFF2-4F86-B7B9-74C4282DEEC8}"/>
              </a:ext>
            </a:extLst>
          </p:cNvPr>
          <p:cNvSpPr/>
          <p:nvPr/>
        </p:nvSpPr>
        <p:spPr>
          <a:xfrm>
            <a:off x="6322693" y="4609987"/>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onnettore 6">
            <a:extLst>
              <a:ext uri="{FF2B5EF4-FFF2-40B4-BE49-F238E27FC236}">
                <a16:creationId xmlns:a16="http://schemas.microsoft.com/office/drawing/2014/main" id="{5E351993-A147-44C3-9864-6C623ADFF44C}"/>
              </a:ext>
            </a:extLst>
          </p:cNvPr>
          <p:cNvSpPr/>
          <p:nvPr/>
        </p:nvSpPr>
        <p:spPr>
          <a:xfrm>
            <a:off x="7177372" y="3360640"/>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onnettore 7">
            <a:extLst>
              <a:ext uri="{FF2B5EF4-FFF2-40B4-BE49-F238E27FC236}">
                <a16:creationId xmlns:a16="http://schemas.microsoft.com/office/drawing/2014/main" id="{8631D1A4-3A3B-4007-8289-5E022674B0AA}"/>
              </a:ext>
            </a:extLst>
          </p:cNvPr>
          <p:cNvSpPr/>
          <p:nvPr/>
        </p:nvSpPr>
        <p:spPr>
          <a:xfrm>
            <a:off x="8223030" y="4358508"/>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449B0962-A809-47C6-9769-3C29C5B0812A}"/>
              </a:ext>
            </a:extLst>
          </p:cNvPr>
          <p:cNvSpPr/>
          <p:nvPr/>
        </p:nvSpPr>
        <p:spPr>
          <a:xfrm>
            <a:off x="9314267" y="3191278"/>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onnettore 9">
            <a:extLst>
              <a:ext uri="{FF2B5EF4-FFF2-40B4-BE49-F238E27FC236}">
                <a16:creationId xmlns:a16="http://schemas.microsoft.com/office/drawing/2014/main" id="{F47A42F8-4642-4B23-B17E-8A9CECA2493D}"/>
              </a:ext>
            </a:extLst>
          </p:cNvPr>
          <p:cNvSpPr/>
          <p:nvPr/>
        </p:nvSpPr>
        <p:spPr>
          <a:xfrm>
            <a:off x="10916307" y="4695182"/>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DE7AC61-6E7A-4BC4-8B0D-9EAD4281BC55}"/>
                  </a:ext>
                </a:extLst>
              </p:cNvPr>
              <p:cNvSpPr txBox="1"/>
              <p:nvPr/>
            </p:nvSpPr>
            <p:spPr>
              <a:xfrm>
                <a:off x="5596858" y="4754778"/>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𝟏</m:t>
                          </m:r>
                        </m:sub>
                      </m:sSub>
                    </m:oMath>
                  </m:oMathPara>
                </a14:m>
                <a:endParaRPr lang="it-IT" sz="2400" b="1" dirty="0">
                  <a:latin typeface="Bembo" panose="02020502050201020203" pitchFamily="18" charset="0"/>
                </a:endParaRPr>
              </a:p>
            </p:txBody>
          </p:sp>
        </mc:Choice>
        <mc:Fallback xmlns="">
          <p:sp>
            <p:nvSpPr>
              <p:cNvPr id="11" name="CasellaDiTesto 10">
                <a:extLst>
                  <a:ext uri="{FF2B5EF4-FFF2-40B4-BE49-F238E27FC236}">
                    <a16:creationId xmlns:a16="http://schemas.microsoft.com/office/drawing/2014/main" id="{7DE7AC61-6E7A-4BC4-8B0D-9EAD4281BC55}"/>
                  </a:ext>
                </a:extLst>
              </p:cNvPr>
              <p:cNvSpPr txBox="1">
                <a:spLocks noRot="1" noChangeAspect="1" noMove="1" noResize="1" noEditPoints="1" noAdjustHandles="1" noChangeArrowheads="1" noChangeShapeType="1" noTextEdit="1"/>
              </p:cNvSpPr>
              <p:nvPr/>
            </p:nvSpPr>
            <p:spPr>
              <a:xfrm>
                <a:off x="5596858" y="4754778"/>
                <a:ext cx="1709356" cy="461665"/>
              </a:xfrm>
              <a:prstGeom prst="rect">
                <a:avLst/>
              </a:prstGeom>
              <a:blipFill>
                <a:blip r:embed="rId3"/>
                <a:stretch>
                  <a:fillRect b="-131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8062D0C4-E380-43F6-9775-237BE93F5CB3}"/>
                  </a:ext>
                </a:extLst>
              </p:cNvPr>
              <p:cNvSpPr txBox="1"/>
              <p:nvPr/>
            </p:nvSpPr>
            <p:spPr>
              <a:xfrm>
                <a:off x="6405757" y="2817772"/>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𝟐</m:t>
                          </m:r>
                        </m:sub>
                      </m:sSub>
                    </m:oMath>
                  </m:oMathPara>
                </a14:m>
                <a:endParaRPr lang="it-IT" sz="2400" b="1" dirty="0">
                  <a:latin typeface="Bembo" panose="02020502050201020203" pitchFamily="18" charset="0"/>
                </a:endParaRPr>
              </a:p>
            </p:txBody>
          </p:sp>
        </mc:Choice>
        <mc:Fallback xmlns="">
          <p:sp>
            <p:nvSpPr>
              <p:cNvPr id="12" name="CasellaDiTesto 11">
                <a:extLst>
                  <a:ext uri="{FF2B5EF4-FFF2-40B4-BE49-F238E27FC236}">
                    <a16:creationId xmlns:a16="http://schemas.microsoft.com/office/drawing/2014/main" id="{8062D0C4-E380-43F6-9775-237BE93F5CB3}"/>
                  </a:ext>
                </a:extLst>
              </p:cNvPr>
              <p:cNvSpPr txBox="1">
                <a:spLocks noRot="1" noChangeAspect="1" noMove="1" noResize="1" noEditPoints="1" noAdjustHandles="1" noChangeArrowheads="1" noChangeShapeType="1" noTextEdit="1"/>
              </p:cNvSpPr>
              <p:nvPr/>
            </p:nvSpPr>
            <p:spPr>
              <a:xfrm>
                <a:off x="6405757" y="2817772"/>
                <a:ext cx="1709356" cy="461665"/>
              </a:xfrm>
              <a:prstGeom prst="rect">
                <a:avLst/>
              </a:prstGeom>
              <a:blipFill>
                <a:blip r:embed="rId4"/>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AE22219F-18BF-4FC4-BECD-A1CC2F9C6651}"/>
                  </a:ext>
                </a:extLst>
              </p:cNvPr>
              <p:cNvSpPr txBox="1"/>
              <p:nvPr/>
            </p:nvSpPr>
            <p:spPr>
              <a:xfrm>
                <a:off x="7451415" y="4532733"/>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𝟑</m:t>
                          </m:r>
                        </m:sub>
                      </m:sSub>
                    </m:oMath>
                  </m:oMathPara>
                </a14:m>
                <a:endParaRPr lang="it-IT" sz="2400" b="1" dirty="0">
                  <a:latin typeface="Bembo" panose="02020502050201020203" pitchFamily="18" charset="0"/>
                </a:endParaRPr>
              </a:p>
            </p:txBody>
          </p:sp>
        </mc:Choice>
        <mc:Fallback xmlns="">
          <p:sp>
            <p:nvSpPr>
              <p:cNvPr id="13" name="CasellaDiTesto 12">
                <a:extLst>
                  <a:ext uri="{FF2B5EF4-FFF2-40B4-BE49-F238E27FC236}">
                    <a16:creationId xmlns:a16="http://schemas.microsoft.com/office/drawing/2014/main" id="{AE22219F-18BF-4FC4-BECD-A1CC2F9C6651}"/>
                  </a:ext>
                </a:extLst>
              </p:cNvPr>
              <p:cNvSpPr txBox="1">
                <a:spLocks noRot="1" noChangeAspect="1" noMove="1" noResize="1" noEditPoints="1" noAdjustHandles="1" noChangeArrowheads="1" noChangeShapeType="1" noTextEdit="1"/>
              </p:cNvSpPr>
              <p:nvPr/>
            </p:nvSpPr>
            <p:spPr>
              <a:xfrm>
                <a:off x="7451415" y="4532733"/>
                <a:ext cx="1709356" cy="461665"/>
              </a:xfrm>
              <a:prstGeom prst="rect">
                <a:avLst/>
              </a:prstGeom>
              <a:blipFill>
                <a:blip r:embed="rId5"/>
                <a:stretch>
                  <a:fillRect b="-2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E2E2F049-1203-4D1B-BF49-E6759B39554E}"/>
                  </a:ext>
                </a:extLst>
              </p:cNvPr>
              <p:cNvSpPr txBox="1"/>
              <p:nvPr/>
            </p:nvSpPr>
            <p:spPr>
              <a:xfrm>
                <a:off x="8542652" y="2648410"/>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𝟒</m:t>
                          </m:r>
                        </m:sub>
                      </m:sSub>
                    </m:oMath>
                  </m:oMathPara>
                </a14:m>
                <a:endParaRPr lang="it-IT" sz="2400" b="1" dirty="0">
                  <a:latin typeface="Bembo" panose="02020502050201020203" pitchFamily="18" charset="0"/>
                </a:endParaRPr>
              </a:p>
            </p:txBody>
          </p:sp>
        </mc:Choice>
        <mc:Fallback xmlns="">
          <p:sp>
            <p:nvSpPr>
              <p:cNvPr id="14" name="CasellaDiTesto 13">
                <a:extLst>
                  <a:ext uri="{FF2B5EF4-FFF2-40B4-BE49-F238E27FC236}">
                    <a16:creationId xmlns:a16="http://schemas.microsoft.com/office/drawing/2014/main" id="{E2E2F049-1203-4D1B-BF49-E6759B39554E}"/>
                  </a:ext>
                </a:extLst>
              </p:cNvPr>
              <p:cNvSpPr txBox="1">
                <a:spLocks noRot="1" noChangeAspect="1" noMove="1" noResize="1" noEditPoints="1" noAdjustHandles="1" noChangeArrowheads="1" noChangeShapeType="1" noTextEdit="1"/>
              </p:cNvSpPr>
              <p:nvPr/>
            </p:nvSpPr>
            <p:spPr>
              <a:xfrm>
                <a:off x="8542652" y="2648410"/>
                <a:ext cx="1709356" cy="461665"/>
              </a:xfrm>
              <a:prstGeom prst="rect">
                <a:avLst/>
              </a:prstGeom>
              <a:blipFill>
                <a:blip r:embed="rId6"/>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C16C115F-3F8A-4A1B-B45B-E7B81F8CA375}"/>
                  </a:ext>
                </a:extLst>
              </p:cNvPr>
              <p:cNvSpPr txBox="1"/>
              <p:nvPr/>
            </p:nvSpPr>
            <p:spPr>
              <a:xfrm>
                <a:off x="10144692" y="4774220"/>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𝒏</m:t>
                          </m:r>
                        </m:sub>
                      </m:sSub>
                    </m:oMath>
                  </m:oMathPara>
                </a14:m>
                <a:endParaRPr lang="it-IT" sz="2400" b="1" dirty="0">
                  <a:latin typeface="Bembo" panose="02020502050201020203" pitchFamily="18" charset="0"/>
                </a:endParaRPr>
              </a:p>
            </p:txBody>
          </p:sp>
        </mc:Choice>
        <mc:Fallback xmlns="">
          <p:sp>
            <p:nvSpPr>
              <p:cNvPr id="16" name="CasellaDiTesto 15">
                <a:extLst>
                  <a:ext uri="{FF2B5EF4-FFF2-40B4-BE49-F238E27FC236}">
                    <a16:creationId xmlns:a16="http://schemas.microsoft.com/office/drawing/2014/main" id="{C16C115F-3F8A-4A1B-B45B-E7B81F8CA375}"/>
                  </a:ext>
                </a:extLst>
              </p:cNvPr>
              <p:cNvSpPr txBox="1">
                <a:spLocks noRot="1" noChangeAspect="1" noMove="1" noResize="1" noEditPoints="1" noAdjustHandles="1" noChangeArrowheads="1" noChangeShapeType="1" noTextEdit="1"/>
              </p:cNvSpPr>
              <p:nvPr/>
            </p:nvSpPr>
            <p:spPr>
              <a:xfrm>
                <a:off x="10144692" y="4774220"/>
                <a:ext cx="1709356" cy="461665"/>
              </a:xfrm>
              <a:prstGeom prst="rect">
                <a:avLst/>
              </a:prstGeom>
              <a:blipFill>
                <a:blip r:embed="rId7"/>
                <a:stretch>
                  <a:fillRect/>
                </a:stretch>
              </a:blipFill>
            </p:spPr>
            <p:txBody>
              <a:bodyPr/>
              <a:lstStyle/>
              <a:p>
                <a:r>
                  <a:rPr lang="it-IT">
                    <a:noFill/>
                  </a:rPr>
                  <a:t> </a:t>
                </a:r>
              </a:p>
            </p:txBody>
          </p:sp>
        </mc:Fallback>
      </mc:AlternateContent>
      <p:cxnSp>
        <p:nvCxnSpPr>
          <p:cNvPr id="20" name="Connettore 2 19">
            <a:extLst>
              <a:ext uri="{FF2B5EF4-FFF2-40B4-BE49-F238E27FC236}">
                <a16:creationId xmlns:a16="http://schemas.microsoft.com/office/drawing/2014/main" id="{18918F1D-2DBF-4D8B-A540-E68CF0AD1354}"/>
              </a:ext>
            </a:extLst>
          </p:cNvPr>
          <p:cNvCxnSpPr>
            <a:cxnSpLocks/>
          </p:cNvCxnSpPr>
          <p:nvPr/>
        </p:nvCxnSpPr>
        <p:spPr>
          <a:xfrm flipV="1">
            <a:off x="6706903" y="3955675"/>
            <a:ext cx="198782" cy="291424"/>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5" name="Parentesi quadra chiusa 24">
            <a:extLst>
              <a:ext uri="{FF2B5EF4-FFF2-40B4-BE49-F238E27FC236}">
                <a16:creationId xmlns:a16="http://schemas.microsoft.com/office/drawing/2014/main" id="{45605367-AE73-4044-A1E0-C08CF26019F4}"/>
              </a:ext>
            </a:extLst>
          </p:cNvPr>
          <p:cNvSpPr/>
          <p:nvPr/>
        </p:nvSpPr>
        <p:spPr>
          <a:xfrm rot="5400000">
            <a:off x="8491786" y="2704705"/>
            <a:ext cx="461666" cy="5566889"/>
          </a:xfrm>
          <a:prstGeom prst="rightBracket">
            <a:avLst>
              <a:gd name="adj"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988F852A-D570-46B2-9E0B-8CE111CCD5E1}"/>
                  </a:ext>
                </a:extLst>
              </p:cNvPr>
              <p:cNvSpPr txBox="1"/>
              <p:nvPr/>
            </p:nvSpPr>
            <p:spPr>
              <a:xfrm>
                <a:off x="427292" y="3048604"/>
                <a:ext cx="4583945" cy="2308324"/>
              </a:xfrm>
              <a:prstGeom prst="rect">
                <a:avLst/>
              </a:prstGeom>
              <a:noFill/>
            </p:spPr>
            <p:txBody>
              <a:bodyPr wrap="square" rtlCol="0">
                <a:spAutoFit/>
              </a:bodyPr>
              <a:lstStyle/>
              <a:p>
                <a:r>
                  <a:rPr lang="it-IT" b="1" dirty="0">
                    <a:solidFill>
                      <a:schemeClr val="accent6">
                        <a:lumMod val="50000"/>
                      </a:schemeClr>
                    </a:solidFill>
                  </a:rPr>
                  <a:t>Passo 2: </a:t>
                </a:r>
                <a:r>
                  <a:rPr lang="it-IT" dirty="0"/>
                  <a:t>Prendiamo un’altra coppia di vertici per formare un nuovo arco, ma questi due vertici devono essere in modo tale da non stare nella stessa componente connessa. In questo modo otteniamo </a:t>
                </a:r>
                <a14:m>
                  <m:oMath xmlns:m="http://schemas.openxmlformats.org/officeDocument/2006/math">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𝟐</m:t>
                    </m:r>
                  </m:oMath>
                </a14:m>
                <a:r>
                  <a:rPr lang="it-IT" b="1" dirty="0">
                    <a:solidFill>
                      <a:schemeClr val="accent6">
                        <a:lumMod val="50000"/>
                      </a:schemeClr>
                    </a:solidFill>
                  </a:rPr>
                  <a:t> </a:t>
                </a:r>
                <a:r>
                  <a:rPr lang="it-IT" dirty="0"/>
                  <a:t>componenti connesse, ciascuna delle quali è un’arborescenza.</a:t>
                </a:r>
                <a:r>
                  <a:rPr lang="it-IT" b="1" dirty="0">
                    <a:solidFill>
                      <a:schemeClr val="accent6">
                        <a:lumMod val="50000"/>
                      </a:schemeClr>
                    </a:solidFill>
                  </a:rPr>
                  <a:t> </a:t>
                </a:r>
              </a:p>
            </p:txBody>
          </p:sp>
        </mc:Choice>
        <mc:Fallback xmlns="">
          <p:sp>
            <p:nvSpPr>
              <p:cNvPr id="27" name="CasellaDiTesto 26">
                <a:extLst>
                  <a:ext uri="{FF2B5EF4-FFF2-40B4-BE49-F238E27FC236}">
                    <a16:creationId xmlns:a16="http://schemas.microsoft.com/office/drawing/2014/main" id="{988F852A-D570-46B2-9E0B-8CE111CCD5E1}"/>
                  </a:ext>
                </a:extLst>
              </p:cNvPr>
              <p:cNvSpPr txBox="1">
                <a:spLocks noRot="1" noChangeAspect="1" noMove="1" noResize="1" noEditPoints="1" noAdjustHandles="1" noChangeArrowheads="1" noChangeShapeType="1" noTextEdit="1"/>
              </p:cNvSpPr>
              <p:nvPr/>
            </p:nvSpPr>
            <p:spPr>
              <a:xfrm>
                <a:off x="427292" y="3048604"/>
                <a:ext cx="4583945" cy="2308324"/>
              </a:xfrm>
              <a:prstGeom prst="rect">
                <a:avLst/>
              </a:prstGeom>
              <a:blipFill>
                <a:blip r:embed="rId8"/>
                <a:stretch>
                  <a:fillRect l="-1064" t="-1319" b="-3166"/>
                </a:stretch>
              </a:blipFill>
            </p:spPr>
            <p:txBody>
              <a:bodyPr/>
              <a:lstStyle/>
              <a:p>
                <a:r>
                  <a:rPr lang="it-IT">
                    <a:noFill/>
                  </a:rPr>
                  <a:t> </a:t>
                </a:r>
              </a:p>
            </p:txBody>
          </p:sp>
        </mc:Fallback>
      </mc:AlternateContent>
      <p:cxnSp>
        <p:nvCxnSpPr>
          <p:cNvPr id="30" name="Connettore 2 29">
            <a:extLst>
              <a:ext uri="{FF2B5EF4-FFF2-40B4-BE49-F238E27FC236}">
                <a16:creationId xmlns:a16="http://schemas.microsoft.com/office/drawing/2014/main" id="{1C3FF546-4378-4484-A3CC-AC8AF4D4032B}"/>
              </a:ext>
            </a:extLst>
          </p:cNvPr>
          <p:cNvCxnSpPr>
            <a:cxnSpLocks/>
          </p:cNvCxnSpPr>
          <p:nvPr/>
        </p:nvCxnSpPr>
        <p:spPr>
          <a:xfrm flipH="1">
            <a:off x="8669602" y="3776735"/>
            <a:ext cx="263666" cy="310007"/>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37" name="Connettore curvo 36">
            <a:extLst>
              <a:ext uri="{FF2B5EF4-FFF2-40B4-BE49-F238E27FC236}">
                <a16:creationId xmlns:a16="http://schemas.microsoft.com/office/drawing/2014/main" id="{49064945-A643-48E5-B431-420D019CC084}"/>
              </a:ext>
            </a:extLst>
          </p:cNvPr>
          <p:cNvCxnSpPr>
            <a:stCxn id="6" idx="0"/>
            <a:endCxn id="7" idx="2"/>
          </p:cNvCxnSpPr>
          <p:nvPr/>
        </p:nvCxnSpPr>
        <p:spPr>
          <a:xfrm rot="5400000" flipH="1" flipV="1">
            <a:off x="6207949" y="3640565"/>
            <a:ext cx="1167230" cy="771615"/>
          </a:xfrm>
          <a:prstGeom prst="curvedConnector2">
            <a:avLst/>
          </a:prstGeom>
          <a:ln w="47625">
            <a:prstDash val="sysDot"/>
            <a:headEnd w="lg" len="med"/>
            <a:tailEnd type="triangle"/>
          </a:ln>
        </p:spPr>
        <p:style>
          <a:lnRef idx="3">
            <a:schemeClr val="accent1"/>
          </a:lnRef>
          <a:fillRef idx="0">
            <a:schemeClr val="accent1"/>
          </a:fillRef>
          <a:effectRef idx="2">
            <a:schemeClr val="accent1"/>
          </a:effectRef>
          <a:fontRef idx="minor">
            <a:schemeClr val="tx1"/>
          </a:fontRef>
        </p:style>
      </p:cxnSp>
      <p:cxnSp>
        <p:nvCxnSpPr>
          <p:cNvPr id="38" name="Connettore curvo 37">
            <a:extLst>
              <a:ext uri="{FF2B5EF4-FFF2-40B4-BE49-F238E27FC236}">
                <a16:creationId xmlns:a16="http://schemas.microsoft.com/office/drawing/2014/main" id="{6A3C8286-A184-41B5-9C59-418CE88EBAED}"/>
              </a:ext>
            </a:extLst>
          </p:cNvPr>
          <p:cNvCxnSpPr>
            <a:cxnSpLocks/>
            <a:stCxn id="7" idx="4"/>
            <a:endCxn id="6" idx="6"/>
          </p:cNvCxnSpPr>
          <p:nvPr/>
        </p:nvCxnSpPr>
        <p:spPr>
          <a:xfrm rot="5400000">
            <a:off x="6291013" y="3722680"/>
            <a:ext cx="1167231" cy="771616"/>
          </a:xfrm>
          <a:prstGeom prst="curvedConnector2">
            <a:avLst/>
          </a:prstGeom>
          <a:ln w="47625">
            <a:prstDash val="sysDot"/>
            <a:headEnd w="lg" len="med"/>
            <a:tailEnd type="triangle"/>
          </a:ln>
        </p:spPr>
        <p:style>
          <a:lnRef idx="3">
            <a:schemeClr val="accent1"/>
          </a:lnRef>
          <a:fillRef idx="0">
            <a:schemeClr val="accent1"/>
          </a:fillRef>
          <a:effectRef idx="2">
            <a:schemeClr val="accent1"/>
          </a:effectRef>
          <a:fontRef idx="minor">
            <a:schemeClr val="tx1"/>
          </a:fontRef>
        </p:style>
      </p:cxnSp>
      <p:cxnSp>
        <p:nvCxnSpPr>
          <p:cNvPr id="43" name="Connettore 2 42">
            <a:extLst>
              <a:ext uri="{FF2B5EF4-FFF2-40B4-BE49-F238E27FC236}">
                <a16:creationId xmlns:a16="http://schemas.microsoft.com/office/drawing/2014/main" id="{C15910FD-C66A-4805-B4C2-89FF8BF84293}"/>
              </a:ext>
            </a:extLst>
          </p:cNvPr>
          <p:cNvCxnSpPr>
            <a:cxnSpLocks/>
          </p:cNvCxnSpPr>
          <p:nvPr/>
        </p:nvCxnSpPr>
        <p:spPr>
          <a:xfrm flipH="1" flipV="1">
            <a:off x="7009426" y="4561919"/>
            <a:ext cx="417138" cy="432479"/>
          </a:xfrm>
          <a:prstGeom prst="straightConnector1">
            <a:avLst/>
          </a:prstGeom>
          <a:ln w="44450">
            <a:tailEnd type="triangle"/>
          </a:ln>
        </p:spPr>
        <p:style>
          <a:lnRef idx="3">
            <a:schemeClr val="accent1"/>
          </a:lnRef>
          <a:fillRef idx="0">
            <a:schemeClr val="accent1"/>
          </a:fillRef>
          <a:effectRef idx="2">
            <a:schemeClr val="accent1"/>
          </a:effectRef>
          <a:fontRef idx="minor">
            <a:schemeClr val="tx1"/>
          </a:fontRef>
        </p:style>
      </p:cxnSp>
      <p:cxnSp>
        <p:nvCxnSpPr>
          <p:cNvPr id="46" name="Connettore 2 45">
            <a:extLst>
              <a:ext uri="{FF2B5EF4-FFF2-40B4-BE49-F238E27FC236}">
                <a16:creationId xmlns:a16="http://schemas.microsoft.com/office/drawing/2014/main" id="{F2F9D04A-1DC3-46D3-B550-7D0AFD96EA66}"/>
              </a:ext>
            </a:extLst>
          </p:cNvPr>
          <p:cNvCxnSpPr>
            <a:cxnSpLocks/>
          </p:cNvCxnSpPr>
          <p:nvPr/>
        </p:nvCxnSpPr>
        <p:spPr>
          <a:xfrm>
            <a:off x="6083492" y="3252714"/>
            <a:ext cx="368044" cy="524021"/>
          </a:xfrm>
          <a:prstGeom prst="straightConnector1">
            <a:avLst/>
          </a:prstGeom>
          <a:ln w="44450">
            <a:tailEnd type="triangle"/>
          </a:ln>
        </p:spPr>
        <p:style>
          <a:lnRef idx="3">
            <a:schemeClr val="accent1"/>
          </a:lnRef>
          <a:fillRef idx="0">
            <a:schemeClr val="accent1"/>
          </a:fillRef>
          <a:effectRef idx="2">
            <a:schemeClr val="accent1"/>
          </a:effectRef>
          <a:fontRef idx="minor">
            <a:schemeClr val="tx1"/>
          </a:fontRef>
        </p:style>
      </p:cxnSp>
      <p:sp>
        <p:nvSpPr>
          <p:cNvPr id="50" name="CasellaDiTesto 49">
            <a:extLst>
              <a:ext uri="{FF2B5EF4-FFF2-40B4-BE49-F238E27FC236}">
                <a16:creationId xmlns:a16="http://schemas.microsoft.com/office/drawing/2014/main" id="{0C20860E-1867-4F8A-8444-8F85B82B2E10}"/>
              </a:ext>
            </a:extLst>
          </p:cNvPr>
          <p:cNvSpPr txBox="1"/>
          <p:nvPr/>
        </p:nvSpPr>
        <p:spPr>
          <a:xfrm>
            <a:off x="5785292" y="2820703"/>
            <a:ext cx="652892" cy="369332"/>
          </a:xfrm>
          <a:prstGeom prst="rect">
            <a:avLst/>
          </a:prstGeom>
          <a:noFill/>
        </p:spPr>
        <p:txBody>
          <a:bodyPr wrap="square" rtlCol="0">
            <a:spAutoFit/>
          </a:bodyPr>
          <a:lstStyle/>
          <a:p>
            <a:r>
              <a:rPr lang="it-IT" b="1" dirty="0">
                <a:solidFill>
                  <a:schemeClr val="accent2">
                    <a:lumMod val="50000"/>
                  </a:schemeClr>
                </a:solidFill>
              </a:rPr>
              <a:t>NO</a:t>
            </a:r>
          </a:p>
        </p:txBody>
      </p:sp>
      <p:sp>
        <p:nvSpPr>
          <p:cNvPr id="51" name="CasellaDiTesto 50">
            <a:extLst>
              <a:ext uri="{FF2B5EF4-FFF2-40B4-BE49-F238E27FC236}">
                <a16:creationId xmlns:a16="http://schemas.microsoft.com/office/drawing/2014/main" id="{D6698158-08B3-482E-BCB1-3E2BFDA1C37E}"/>
              </a:ext>
            </a:extLst>
          </p:cNvPr>
          <p:cNvSpPr txBox="1"/>
          <p:nvPr/>
        </p:nvSpPr>
        <p:spPr>
          <a:xfrm>
            <a:off x="7364274" y="5008019"/>
            <a:ext cx="652892" cy="369332"/>
          </a:xfrm>
          <a:prstGeom prst="rect">
            <a:avLst/>
          </a:prstGeom>
          <a:noFill/>
        </p:spPr>
        <p:txBody>
          <a:bodyPr wrap="square" rtlCol="0">
            <a:spAutoFit/>
          </a:bodyPr>
          <a:lstStyle/>
          <a:p>
            <a:r>
              <a:rPr lang="it-IT" b="1" dirty="0">
                <a:solidFill>
                  <a:schemeClr val="accent2">
                    <a:lumMod val="50000"/>
                  </a:schemeClr>
                </a:solidFill>
              </a:rPr>
              <a:t>NO</a:t>
            </a:r>
          </a:p>
        </p:txBody>
      </p:sp>
      <p:sp>
        <p:nvSpPr>
          <p:cNvPr id="56" name="CasellaDiTesto 55">
            <a:extLst>
              <a:ext uri="{FF2B5EF4-FFF2-40B4-BE49-F238E27FC236}">
                <a16:creationId xmlns:a16="http://schemas.microsoft.com/office/drawing/2014/main" id="{83B9E440-69B1-46C1-AC71-7A34B0374D2E}"/>
              </a:ext>
            </a:extLst>
          </p:cNvPr>
          <p:cNvSpPr txBox="1"/>
          <p:nvPr/>
        </p:nvSpPr>
        <p:spPr>
          <a:xfrm>
            <a:off x="7867942" y="5818793"/>
            <a:ext cx="1709356" cy="523220"/>
          </a:xfrm>
          <a:prstGeom prst="rect">
            <a:avLst/>
          </a:prstGeom>
          <a:noFill/>
        </p:spPr>
        <p:txBody>
          <a:bodyPr wrap="square" rtlCol="0">
            <a:spAutoFit/>
          </a:bodyPr>
          <a:lstStyle/>
          <a:p>
            <a:pPr algn="ctr"/>
            <a:r>
              <a:rPr lang="it-IT" sz="2800" b="1" dirty="0">
                <a:latin typeface="Bembo" panose="02020502050201020203" pitchFamily="18" charset="0"/>
              </a:rPr>
              <a:t>n </a:t>
            </a:r>
            <a:r>
              <a:rPr lang="it-IT" sz="2400" b="1" dirty="0">
                <a:latin typeface="Bembo" panose="02020502050201020203" pitchFamily="18" charset="0"/>
              </a:rPr>
              <a:t>- 2</a:t>
            </a:r>
          </a:p>
        </p:txBody>
      </p:sp>
    </p:spTree>
    <p:extLst>
      <p:ext uri="{BB962C8B-B14F-4D97-AF65-F5344CB8AC3E}">
        <p14:creationId xmlns:p14="http://schemas.microsoft.com/office/powerpoint/2010/main" val="680067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xit" presetSubtype="0" fill="hold" grpId="1"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50"/>
                                        </p:tgtEl>
                                      </p:cBhvr>
                                    </p:animEffect>
                                    <p:set>
                                      <p:cBhvr>
                                        <p:cTn id="58" dur="1" fill="hold">
                                          <p:stCondLst>
                                            <p:cond delay="499"/>
                                          </p:stCondLst>
                                        </p:cTn>
                                        <p:tgtEl>
                                          <p:spTgt spid="5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6"/>
                                        </p:tgtEl>
                                      </p:cBhvr>
                                    </p:animEffect>
                                    <p:set>
                                      <p:cBhvr>
                                        <p:cTn id="64" dur="1" fill="hold">
                                          <p:stCondLst>
                                            <p:cond delay="499"/>
                                          </p:stCondLst>
                                        </p:cTn>
                                        <p:tgtEl>
                                          <p:spTgt spid="4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56"/>
                                        </p:tgtEl>
                                      </p:cBhvr>
                                    </p:animEffect>
                                    <p:set>
                                      <p:cBhvr>
                                        <p:cTn id="90" dur="1" fill="hold">
                                          <p:stCondLst>
                                            <p:cond delay="499"/>
                                          </p:stCondLst>
                                        </p:cTn>
                                        <p:tgtEl>
                                          <p:spTgt spid="5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7"/>
                                        </p:tgtEl>
                                      </p:cBhvr>
                                    </p:animEffect>
                                    <p:set>
                                      <p:cBhvr>
                                        <p:cTn id="93" dur="1" fill="hold">
                                          <p:stCondLst>
                                            <p:cond delay="499"/>
                                          </p:stCondLst>
                                        </p:cTn>
                                        <p:tgtEl>
                                          <p:spTgt spid="27"/>
                                        </p:tgtEl>
                                        <p:attrNameLst>
                                          <p:attrName>style.visibility</p:attrName>
                                        </p:attrNameLst>
                                      </p:cBhvr>
                                      <p:to>
                                        <p:strVal val="hidden"/>
                                      </p:to>
                                    </p:set>
                                  </p:childTnLst>
                                </p:cTn>
                              </p:par>
                              <p:par>
                                <p:cTn id="94" presetID="10" presetClass="exit" presetSubtype="0" fill="hold" grpId="3" nodeType="withEffect">
                                  <p:stCondLst>
                                    <p:cond delay="0"/>
                                  </p:stCondLst>
                                  <p:childTnLst>
                                    <p:animEffect transition="out" filter="fade">
                                      <p:cBhvr>
                                        <p:cTn id="95" dur="500"/>
                                        <p:tgtEl>
                                          <p:spTgt spid="25"/>
                                        </p:tgtEl>
                                      </p:cBhvr>
                                    </p:animEffect>
                                    <p:set>
                                      <p:cBhvr>
                                        <p:cTn id="96" dur="1" fill="hold">
                                          <p:stCondLst>
                                            <p:cond delay="499"/>
                                          </p:stCondLst>
                                        </p:cTn>
                                        <p:tgtEl>
                                          <p:spTgt spid="25"/>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4"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grpId="6" nodeType="clickEffect">
                                  <p:stCondLst>
                                    <p:cond delay="0"/>
                                  </p:stCondLst>
                                  <p:childTnLst>
                                    <p:set>
                                      <p:cBhvr>
                                        <p:cTn id="105" dur="1" fill="hold">
                                          <p:stCondLst>
                                            <p:cond delay="0"/>
                                          </p:stCondLst>
                                        </p:cTn>
                                        <p:tgtEl>
                                          <p:spTgt spid="25"/>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5" nodeType="click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25" grpId="3" animBg="1"/>
      <p:bldP spid="25" grpId="4" animBg="1"/>
      <p:bldP spid="25" grpId="5" animBg="1"/>
      <p:bldP spid="25" grpId="6" animBg="1"/>
      <p:bldP spid="27" grpId="0"/>
      <p:bldP spid="27" grpId="1"/>
      <p:bldP spid="50" grpId="0"/>
      <p:bldP spid="50" grpId="1"/>
      <p:bldP spid="51" grpId="0"/>
      <p:bldP spid="51" grpId="1"/>
      <p:bldP spid="56" grpId="0"/>
      <p:bldP spid="56"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8" name="Connettore diritto 67">
            <a:extLst>
              <a:ext uri="{FF2B5EF4-FFF2-40B4-BE49-F238E27FC236}">
                <a16:creationId xmlns:a16="http://schemas.microsoft.com/office/drawing/2014/main" id="{739890A0-F8A3-42E0-B9EF-A6776DA61784}"/>
              </a:ext>
            </a:extLst>
          </p:cNvPr>
          <p:cNvCxnSpPr>
            <a:cxnSpLocks/>
            <a:stCxn id="9" idx="2"/>
          </p:cNvCxnSpPr>
          <p:nvPr/>
        </p:nvCxnSpPr>
        <p:spPr>
          <a:xfrm flipH="1">
            <a:off x="7198682" y="3372244"/>
            <a:ext cx="2074488" cy="171385"/>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59" name="Connettore diritto 58">
            <a:extLst>
              <a:ext uri="{FF2B5EF4-FFF2-40B4-BE49-F238E27FC236}">
                <a16:creationId xmlns:a16="http://schemas.microsoft.com/office/drawing/2014/main" id="{20EC90AD-05D3-4F30-89D5-BF75A86C4D24}"/>
              </a:ext>
            </a:extLst>
          </p:cNvPr>
          <p:cNvCxnSpPr>
            <a:cxnSpLocks/>
            <a:stCxn id="7" idx="5"/>
            <a:endCxn id="8" idx="1"/>
          </p:cNvCxnSpPr>
          <p:nvPr/>
        </p:nvCxnSpPr>
        <p:spPr>
          <a:xfrm>
            <a:off x="7278073" y="3599671"/>
            <a:ext cx="928189" cy="881737"/>
          </a:xfrm>
          <a:prstGeom prst="line">
            <a:avLst/>
          </a:prstGeom>
          <a:ln w="76200">
            <a:prstDash val="sysDot"/>
          </a:ln>
        </p:spPr>
        <p:style>
          <a:lnRef idx="3">
            <a:schemeClr val="accent4"/>
          </a:lnRef>
          <a:fillRef idx="0">
            <a:schemeClr val="accent4"/>
          </a:fillRef>
          <a:effectRef idx="2">
            <a:schemeClr val="accent4"/>
          </a:effectRef>
          <a:fontRef idx="minor">
            <a:schemeClr val="tx1"/>
          </a:fontRef>
        </p:style>
      </p:cxnSp>
      <p:cxnSp>
        <p:nvCxnSpPr>
          <p:cNvPr id="28" name="Connettore diritto 27">
            <a:extLst>
              <a:ext uri="{FF2B5EF4-FFF2-40B4-BE49-F238E27FC236}">
                <a16:creationId xmlns:a16="http://schemas.microsoft.com/office/drawing/2014/main" id="{589B9E1A-FDF6-4747-98A1-9FAD6127A716}"/>
              </a:ext>
            </a:extLst>
          </p:cNvPr>
          <p:cNvCxnSpPr>
            <a:cxnSpLocks/>
            <a:stCxn id="9" idx="3"/>
          </p:cNvCxnSpPr>
          <p:nvPr/>
        </p:nvCxnSpPr>
        <p:spPr>
          <a:xfrm flipH="1">
            <a:off x="8275621" y="3430309"/>
            <a:ext cx="1021878" cy="1117248"/>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8" name="Connettore diritto 17">
            <a:extLst>
              <a:ext uri="{FF2B5EF4-FFF2-40B4-BE49-F238E27FC236}">
                <a16:creationId xmlns:a16="http://schemas.microsoft.com/office/drawing/2014/main" id="{C0F33F6E-9862-4910-A388-E8C409137A22}"/>
              </a:ext>
            </a:extLst>
          </p:cNvPr>
          <p:cNvCxnSpPr>
            <a:cxnSpLocks/>
          </p:cNvCxnSpPr>
          <p:nvPr/>
        </p:nvCxnSpPr>
        <p:spPr>
          <a:xfrm flipH="1">
            <a:off x="6364659" y="3589950"/>
            <a:ext cx="795944" cy="1191282"/>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15" name="Titolo 14">
            <a:extLst>
              <a:ext uri="{FF2B5EF4-FFF2-40B4-BE49-F238E27FC236}">
                <a16:creationId xmlns:a16="http://schemas.microsoft.com/office/drawing/2014/main" id="{A1B52305-FE3C-4ADC-B29B-D58F95A88A96}"/>
              </a:ext>
            </a:extLst>
          </p:cNvPr>
          <p:cNvSpPr>
            <a:spLocks noGrp="1"/>
          </p:cNvSpPr>
          <p:nvPr>
            <p:ph type="title"/>
          </p:nvPr>
        </p:nvSpPr>
        <p:spPr>
          <a:xfrm>
            <a:off x="1715293" y="1274889"/>
            <a:ext cx="8761413" cy="706964"/>
          </a:xfrm>
        </p:spPr>
        <p:txBody>
          <a:bodyPr vert="horz" lIns="91440" tIns="45720" rIns="91440" bIns="45720" rtlCol="0" anchor="b">
            <a:noAutofit/>
            <a:scene3d>
              <a:camera prst="orthographicFront"/>
              <a:lightRig rig="flood" dir="t"/>
            </a:scene3d>
            <a:sp3d extrusionH="57150" prstMaterial="dkEdge">
              <a:bevelT w="82550" h="38100" prst="coolSlant"/>
              <a:bevelB w="38100" h="38100" prst="relaxedInset"/>
            </a:sp3d>
          </a:bodyPr>
          <a:lstStyle/>
          <a:p>
            <a:pPr algn="ctr"/>
            <a:r>
              <a:rPr lang="en-US" sz="7200" b="1" kern="1200" dirty="0">
                <a:solidFill>
                  <a:srgbClr val="FFFFFF"/>
                </a:solidFill>
                <a:latin typeface="Abadi Extra Light" panose="020B0204020104020204" pitchFamily="34" charset="0"/>
              </a:rPr>
              <a:t>Idea grafica</a:t>
            </a:r>
          </a:p>
        </p:txBody>
      </p:sp>
      <p:sp>
        <p:nvSpPr>
          <p:cNvPr id="6" name="Connettore 5">
            <a:extLst>
              <a:ext uri="{FF2B5EF4-FFF2-40B4-BE49-F238E27FC236}">
                <a16:creationId xmlns:a16="http://schemas.microsoft.com/office/drawing/2014/main" id="{CEE0BEEF-CFF2-4F86-B7B9-74C4282DEEC8}"/>
              </a:ext>
            </a:extLst>
          </p:cNvPr>
          <p:cNvSpPr/>
          <p:nvPr/>
        </p:nvSpPr>
        <p:spPr>
          <a:xfrm>
            <a:off x="6281596" y="4708836"/>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onnettore 6">
            <a:extLst>
              <a:ext uri="{FF2B5EF4-FFF2-40B4-BE49-F238E27FC236}">
                <a16:creationId xmlns:a16="http://schemas.microsoft.com/office/drawing/2014/main" id="{5E351993-A147-44C3-9864-6C623ADFF44C}"/>
              </a:ext>
            </a:extLst>
          </p:cNvPr>
          <p:cNvSpPr/>
          <p:nvPr/>
        </p:nvSpPr>
        <p:spPr>
          <a:xfrm>
            <a:off x="7136275" y="3459489"/>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onnettore 7">
            <a:extLst>
              <a:ext uri="{FF2B5EF4-FFF2-40B4-BE49-F238E27FC236}">
                <a16:creationId xmlns:a16="http://schemas.microsoft.com/office/drawing/2014/main" id="{8631D1A4-3A3B-4007-8289-5E022674B0AA}"/>
              </a:ext>
            </a:extLst>
          </p:cNvPr>
          <p:cNvSpPr/>
          <p:nvPr/>
        </p:nvSpPr>
        <p:spPr>
          <a:xfrm>
            <a:off x="8181933" y="4457357"/>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449B0962-A809-47C6-9769-3C29C5B0812A}"/>
              </a:ext>
            </a:extLst>
          </p:cNvPr>
          <p:cNvSpPr/>
          <p:nvPr/>
        </p:nvSpPr>
        <p:spPr>
          <a:xfrm>
            <a:off x="9273170" y="3290127"/>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onnettore 9">
            <a:extLst>
              <a:ext uri="{FF2B5EF4-FFF2-40B4-BE49-F238E27FC236}">
                <a16:creationId xmlns:a16="http://schemas.microsoft.com/office/drawing/2014/main" id="{F47A42F8-4642-4B23-B17E-8A9CECA2493D}"/>
              </a:ext>
            </a:extLst>
          </p:cNvPr>
          <p:cNvSpPr/>
          <p:nvPr/>
        </p:nvSpPr>
        <p:spPr>
          <a:xfrm>
            <a:off x="10875210" y="4794031"/>
            <a:ext cx="166127" cy="164233"/>
          </a:xfrm>
          <a:prstGeom prst="flowChartConnector">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7DE7AC61-6E7A-4BC4-8B0D-9EAD4281BC55}"/>
                  </a:ext>
                </a:extLst>
              </p:cNvPr>
              <p:cNvSpPr txBox="1"/>
              <p:nvPr/>
            </p:nvSpPr>
            <p:spPr>
              <a:xfrm>
                <a:off x="5555761" y="4853627"/>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𝟏</m:t>
                          </m:r>
                        </m:sub>
                      </m:sSub>
                    </m:oMath>
                  </m:oMathPara>
                </a14:m>
                <a:endParaRPr lang="it-IT" sz="2400" b="1" dirty="0">
                  <a:latin typeface="Bembo" panose="02020502050201020203" pitchFamily="18" charset="0"/>
                </a:endParaRPr>
              </a:p>
            </p:txBody>
          </p:sp>
        </mc:Choice>
        <mc:Fallback xmlns="">
          <p:sp>
            <p:nvSpPr>
              <p:cNvPr id="11" name="CasellaDiTesto 10">
                <a:extLst>
                  <a:ext uri="{FF2B5EF4-FFF2-40B4-BE49-F238E27FC236}">
                    <a16:creationId xmlns:a16="http://schemas.microsoft.com/office/drawing/2014/main" id="{7DE7AC61-6E7A-4BC4-8B0D-9EAD4281BC55}"/>
                  </a:ext>
                </a:extLst>
              </p:cNvPr>
              <p:cNvSpPr txBox="1">
                <a:spLocks noRot="1" noChangeAspect="1" noMove="1" noResize="1" noEditPoints="1" noAdjustHandles="1" noChangeArrowheads="1" noChangeShapeType="1" noTextEdit="1"/>
              </p:cNvSpPr>
              <p:nvPr/>
            </p:nvSpPr>
            <p:spPr>
              <a:xfrm>
                <a:off x="5555761" y="4853627"/>
                <a:ext cx="1709356" cy="461665"/>
              </a:xfrm>
              <a:prstGeom prst="rect">
                <a:avLst/>
              </a:prstGeom>
              <a:blipFill>
                <a:blip r:embed="rId3"/>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8062D0C4-E380-43F6-9775-237BE93F5CB3}"/>
                  </a:ext>
                </a:extLst>
              </p:cNvPr>
              <p:cNvSpPr txBox="1"/>
              <p:nvPr/>
            </p:nvSpPr>
            <p:spPr>
              <a:xfrm>
                <a:off x="6364660" y="2916621"/>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𝟐</m:t>
                          </m:r>
                        </m:sub>
                      </m:sSub>
                    </m:oMath>
                  </m:oMathPara>
                </a14:m>
                <a:endParaRPr lang="it-IT" sz="2400" b="1" dirty="0">
                  <a:latin typeface="Bembo" panose="02020502050201020203" pitchFamily="18" charset="0"/>
                </a:endParaRPr>
              </a:p>
            </p:txBody>
          </p:sp>
        </mc:Choice>
        <mc:Fallback xmlns="">
          <p:sp>
            <p:nvSpPr>
              <p:cNvPr id="12" name="CasellaDiTesto 11">
                <a:extLst>
                  <a:ext uri="{FF2B5EF4-FFF2-40B4-BE49-F238E27FC236}">
                    <a16:creationId xmlns:a16="http://schemas.microsoft.com/office/drawing/2014/main" id="{8062D0C4-E380-43F6-9775-237BE93F5CB3}"/>
                  </a:ext>
                </a:extLst>
              </p:cNvPr>
              <p:cNvSpPr txBox="1">
                <a:spLocks noRot="1" noChangeAspect="1" noMove="1" noResize="1" noEditPoints="1" noAdjustHandles="1" noChangeArrowheads="1" noChangeShapeType="1" noTextEdit="1"/>
              </p:cNvSpPr>
              <p:nvPr/>
            </p:nvSpPr>
            <p:spPr>
              <a:xfrm>
                <a:off x="6364660" y="2916621"/>
                <a:ext cx="1709356" cy="461665"/>
              </a:xfrm>
              <a:prstGeom prst="rect">
                <a:avLst/>
              </a:prstGeom>
              <a:blipFill>
                <a:blip r:embed="rId4"/>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AE22219F-18BF-4FC4-BECD-A1CC2F9C6651}"/>
                  </a:ext>
                </a:extLst>
              </p:cNvPr>
              <p:cNvSpPr txBox="1"/>
              <p:nvPr/>
            </p:nvSpPr>
            <p:spPr>
              <a:xfrm>
                <a:off x="7410318" y="4631582"/>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𝟑</m:t>
                          </m:r>
                        </m:sub>
                      </m:sSub>
                    </m:oMath>
                  </m:oMathPara>
                </a14:m>
                <a:endParaRPr lang="it-IT" sz="2400" b="1" dirty="0">
                  <a:latin typeface="Bembo" panose="02020502050201020203" pitchFamily="18" charset="0"/>
                </a:endParaRPr>
              </a:p>
            </p:txBody>
          </p:sp>
        </mc:Choice>
        <mc:Fallback xmlns="">
          <p:sp>
            <p:nvSpPr>
              <p:cNvPr id="13" name="CasellaDiTesto 12">
                <a:extLst>
                  <a:ext uri="{FF2B5EF4-FFF2-40B4-BE49-F238E27FC236}">
                    <a16:creationId xmlns:a16="http://schemas.microsoft.com/office/drawing/2014/main" id="{AE22219F-18BF-4FC4-BECD-A1CC2F9C6651}"/>
                  </a:ext>
                </a:extLst>
              </p:cNvPr>
              <p:cNvSpPr txBox="1">
                <a:spLocks noRot="1" noChangeAspect="1" noMove="1" noResize="1" noEditPoints="1" noAdjustHandles="1" noChangeArrowheads="1" noChangeShapeType="1" noTextEdit="1"/>
              </p:cNvSpPr>
              <p:nvPr/>
            </p:nvSpPr>
            <p:spPr>
              <a:xfrm>
                <a:off x="7410318" y="4631582"/>
                <a:ext cx="1709356" cy="461665"/>
              </a:xfrm>
              <a:prstGeom prst="rect">
                <a:avLst/>
              </a:prstGeom>
              <a:blipFill>
                <a:blip r:embed="rId5"/>
                <a:stretch>
                  <a:fillRect b="-131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E2E2F049-1203-4D1B-BF49-E6759B39554E}"/>
                  </a:ext>
                </a:extLst>
              </p:cNvPr>
              <p:cNvSpPr txBox="1"/>
              <p:nvPr/>
            </p:nvSpPr>
            <p:spPr>
              <a:xfrm>
                <a:off x="8501555" y="2747259"/>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𝟒</m:t>
                          </m:r>
                        </m:sub>
                      </m:sSub>
                    </m:oMath>
                  </m:oMathPara>
                </a14:m>
                <a:endParaRPr lang="it-IT" sz="2400" b="1" dirty="0">
                  <a:latin typeface="Bembo" panose="02020502050201020203" pitchFamily="18" charset="0"/>
                </a:endParaRPr>
              </a:p>
            </p:txBody>
          </p:sp>
        </mc:Choice>
        <mc:Fallback xmlns="">
          <p:sp>
            <p:nvSpPr>
              <p:cNvPr id="14" name="CasellaDiTesto 13">
                <a:extLst>
                  <a:ext uri="{FF2B5EF4-FFF2-40B4-BE49-F238E27FC236}">
                    <a16:creationId xmlns:a16="http://schemas.microsoft.com/office/drawing/2014/main" id="{E2E2F049-1203-4D1B-BF49-E6759B39554E}"/>
                  </a:ext>
                </a:extLst>
              </p:cNvPr>
              <p:cNvSpPr txBox="1">
                <a:spLocks noRot="1" noChangeAspect="1" noMove="1" noResize="1" noEditPoints="1" noAdjustHandles="1" noChangeArrowheads="1" noChangeShapeType="1" noTextEdit="1"/>
              </p:cNvSpPr>
              <p:nvPr/>
            </p:nvSpPr>
            <p:spPr>
              <a:xfrm>
                <a:off x="8501555" y="2747259"/>
                <a:ext cx="1709356" cy="461665"/>
              </a:xfrm>
              <a:prstGeom prst="rect">
                <a:avLst/>
              </a:prstGeom>
              <a:blipFill>
                <a:blip r:embed="rId6"/>
                <a:stretch>
                  <a:fillRect b="-2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C16C115F-3F8A-4A1B-B45B-E7B81F8CA375}"/>
                  </a:ext>
                </a:extLst>
              </p:cNvPr>
              <p:cNvSpPr txBox="1"/>
              <p:nvPr/>
            </p:nvSpPr>
            <p:spPr>
              <a:xfrm>
                <a:off x="10103595" y="4873069"/>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t-IT" sz="2400" b="1" i="1" smtClean="0">
                              <a:solidFill>
                                <a:schemeClr val="tx1"/>
                              </a:solidFill>
                              <a:latin typeface="Cambria Math" panose="02040503050406030204" pitchFamily="18" charset="0"/>
                            </a:rPr>
                          </m:ctrlPr>
                        </m:sSubPr>
                        <m:e>
                          <m:r>
                            <a:rPr lang="it-IT" sz="2400" b="1" i="1" smtClean="0">
                              <a:solidFill>
                                <a:schemeClr val="tx1"/>
                              </a:solidFill>
                              <a:latin typeface="Cambria Math" panose="02040503050406030204" pitchFamily="18" charset="0"/>
                            </a:rPr>
                            <m:t>𝒗</m:t>
                          </m:r>
                        </m:e>
                        <m:sub>
                          <m:r>
                            <a:rPr lang="it-IT" sz="2400" b="1" i="1" smtClean="0">
                              <a:solidFill>
                                <a:schemeClr val="tx1"/>
                              </a:solidFill>
                              <a:latin typeface="Cambria Math" panose="02040503050406030204" pitchFamily="18" charset="0"/>
                            </a:rPr>
                            <m:t>𝒏</m:t>
                          </m:r>
                        </m:sub>
                      </m:sSub>
                    </m:oMath>
                  </m:oMathPara>
                </a14:m>
                <a:endParaRPr lang="it-IT" sz="2400" b="1" dirty="0">
                  <a:latin typeface="Bembo" panose="02020502050201020203" pitchFamily="18" charset="0"/>
                </a:endParaRPr>
              </a:p>
            </p:txBody>
          </p:sp>
        </mc:Choice>
        <mc:Fallback xmlns="">
          <p:sp>
            <p:nvSpPr>
              <p:cNvPr id="16" name="CasellaDiTesto 15">
                <a:extLst>
                  <a:ext uri="{FF2B5EF4-FFF2-40B4-BE49-F238E27FC236}">
                    <a16:creationId xmlns:a16="http://schemas.microsoft.com/office/drawing/2014/main" id="{C16C115F-3F8A-4A1B-B45B-E7B81F8CA375}"/>
                  </a:ext>
                </a:extLst>
              </p:cNvPr>
              <p:cNvSpPr txBox="1">
                <a:spLocks noRot="1" noChangeAspect="1" noMove="1" noResize="1" noEditPoints="1" noAdjustHandles="1" noChangeArrowheads="1" noChangeShapeType="1" noTextEdit="1"/>
              </p:cNvSpPr>
              <p:nvPr/>
            </p:nvSpPr>
            <p:spPr>
              <a:xfrm>
                <a:off x="10103595" y="4873069"/>
                <a:ext cx="1709356" cy="461665"/>
              </a:xfrm>
              <a:prstGeom prst="rect">
                <a:avLst/>
              </a:prstGeom>
              <a:blipFill>
                <a:blip r:embed="rId7"/>
                <a:stretch>
                  <a:fillRect/>
                </a:stretch>
              </a:blipFill>
            </p:spPr>
            <p:txBody>
              <a:bodyPr/>
              <a:lstStyle/>
              <a:p>
                <a:r>
                  <a:rPr lang="it-IT">
                    <a:noFill/>
                  </a:rPr>
                  <a:t> </a:t>
                </a:r>
              </a:p>
            </p:txBody>
          </p:sp>
        </mc:Fallback>
      </mc:AlternateContent>
      <p:cxnSp>
        <p:nvCxnSpPr>
          <p:cNvPr id="20" name="Connettore 2 19">
            <a:extLst>
              <a:ext uri="{FF2B5EF4-FFF2-40B4-BE49-F238E27FC236}">
                <a16:creationId xmlns:a16="http://schemas.microsoft.com/office/drawing/2014/main" id="{18918F1D-2DBF-4D8B-A540-E68CF0AD1354}"/>
              </a:ext>
            </a:extLst>
          </p:cNvPr>
          <p:cNvCxnSpPr>
            <a:cxnSpLocks/>
          </p:cNvCxnSpPr>
          <p:nvPr/>
        </p:nvCxnSpPr>
        <p:spPr>
          <a:xfrm flipV="1">
            <a:off x="6665806" y="4054524"/>
            <a:ext cx="198782" cy="291424"/>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5" name="Parentesi quadra chiusa 24">
            <a:extLst>
              <a:ext uri="{FF2B5EF4-FFF2-40B4-BE49-F238E27FC236}">
                <a16:creationId xmlns:a16="http://schemas.microsoft.com/office/drawing/2014/main" id="{45605367-AE73-4044-A1E0-C08CF26019F4}"/>
              </a:ext>
            </a:extLst>
          </p:cNvPr>
          <p:cNvSpPr/>
          <p:nvPr/>
        </p:nvSpPr>
        <p:spPr>
          <a:xfrm rot="5400000">
            <a:off x="8478450" y="2822563"/>
            <a:ext cx="461666" cy="5566889"/>
          </a:xfrm>
          <a:prstGeom prst="rightBracket">
            <a:avLst>
              <a:gd name="adj"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cxnSp>
        <p:nvCxnSpPr>
          <p:cNvPr id="30" name="Connettore 2 29">
            <a:extLst>
              <a:ext uri="{FF2B5EF4-FFF2-40B4-BE49-F238E27FC236}">
                <a16:creationId xmlns:a16="http://schemas.microsoft.com/office/drawing/2014/main" id="{1C3FF546-4378-4484-A3CC-AC8AF4D4032B}"/>
              </a:ext>
            </a:extLst>
          </p:cNvPr>
          <p:cNvCxnSpPr>
            <a:cxnSpLocks/>
          </p:cNvCxnSpPr>
          <p:nvPr/>
        </p:nvCxnSpPr>
        <p:spPr>
          <a:xfrm flipH="1">
            <a:off x="8628505" y="3875584"/>
            <a:ext cx="263666" cy="310007"/>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5ADF82C1-9A98-41D1-9466-83E7982F1DF0}"/>
                  </a:ext>
                </a:extLst>
              </p:cNvPr>
              <p:cNvSpPr txBox="1"/>
              <p:nvPr/>
            </p:nvSpPr>
            <p:spPr>
              <a:xfrm>
                <a:off x="386677" y="2823046"/>
                <a:ext cx="5081945" cy="2862322"/>
              </a:xfrm>
              <a:prstGeom prst="rect">
                <a:avLst/>
              </a:prstGeom>
              <a:noFill/>
            </p:spPr>
            <p:txBody>
              <a:bodyPr wrap="square" rtlCol="0">
                <a:spAutoFit/>
              </a:bodyPr>
              <a:lstStyle/>
              <a:p>
                <a:pPr algn="just"/>
                <a:r>
                  <a:rPr lang="it-IT" b="1" dirty="0">
                    <a:solidFill>
                      <a:schemeClr val="accent6">
                        <a:lumMod val="50000"/>
                      </a:schemeClr>
                    </a:solidFill>
                  </a:rPr>
                  <a:t>Passo k: </a:t>
                </a:r>
                <a:r>
                  <a:rPr lang="it-IT" dirty="0"/>
                  <a:t>Nei successivi passi ciò che dobbiamo fare è creare un arco </a:t>
                </a:r>
                <a14:m>
                  <m:oMath xmlns:m="http://schemas.openxmlformats.org/officeDocument/2006/math">
                    <m:d>
                      <m:dPr>
                        <m:ctrlPr>
                          <a:rPr lang="it-IT" b="1" i="1" smtClean="0">
                            <a:latin typeface="Cambria Math" panose="02040503050406030204" pitchFamily="18" charset="0"/>
                          </a:rPr>
                        </m:ctrlPr>
                      </m:dPr>
                      <m:e>
                        <m:r>
                          <a:rPr lang="it-IT" b="1" i="1" smtClean="0">
                            <a:latin typeface="Cambria Math" panose="02040503050406030204" pitchFamily="18" charset="0"/>
                          </a:rPr>
                          <m:t>𝒖</m:t>
                        </m:r>
                        <m:r>
                          <a:rPr lang="it-IT" b="1" i="1" smtClean="0">
                            <a:latin typeface="Cambria Math" panose="02040503050406030204" pitchFamily="18" charset="0"/>
                          </a:rPr>
                          <m:t>,</m:t>
                        </m:r>
                        <m:r>
                          <a:rPr lang="it-IT" b="1" i="1" smtClean="0">
                            <a:latin typeface="Cambria Math" panose="02040503050406030204" pitchFamily="18" charset="0"/>
                          </a:rPr>
                          <m:t>𝒗</m:t>
                        </m:r>
                      </m:e>
                    </m:d>
                  </m:oMath>
                </a14:m>
                <a:r>
                  <a:rPr lang="it-IT" b="1" dirty="0"/>
                  <a:t>, </a:t>
                </a:r>
                <a:r>
                  <a:rPr lang="it-IT" dirty="0"/>
                  <a:t>dove </a:t>
                </a:r>
                <a14:m>
                  <m:oMath xmlns:m="http://schemas.openxmlformats.org/officeDocument/2006/math">
                    <m:r>
                      <a:rPr lang="it-IT" b="0" i="1" smtClean="0">
                        <a:latin typeface="Cambria Math" panose="02040503050406030204" pitchFamily="18" charset="0"/>
                      </a:rPr>
                      <m:t>𝑢</m:t>
                    </m:r>
                  </m:oMath>
                </a14:m>
                <a:r>
                  <a:rPr lang="it-IT" b="1" dirty="0">
                    <a:solidFill>
                      <a:schemeClr val="accent2">
                        <a:lumMod val="50000"/>
                      </a:schemeClr>
                    </a:solidFill>
                  </a:rPr>
                  <a:t> </a:t>
                </a:r>
                <a:r>
                  <a:rPr lang="it-IT" dirty="0"/>
                  <a:t>si può scegliere arbitrariamente tra gli </a:t>
                </a:r>
                <a14:m>
                  <m:oMath xmlns:m="http://schemas.openxmlformats.org/officeDocument/2006/math">
                    <m:r>
                      <a:rPr lang="it-IT" b="1" i="1" smtClean="0">
                        <a:latin typeface="Cambria Math" panose="02040503050406030204" pitchFamily="18" charset="0"/>
                      </a:rPr>
                      <m:t>𝒏</m:t>
                    </m:r>
                  </m:oMath>
                </a14:m>
                <a:r>
                  <a:rPr lang="it-IT" b="1" dirty="0">
                    <a:solidFill>
                      <a:schemeClr val="accent2">
                        <a:lumMod val="50000"/>
                      </a:schemeClr>
                    </a:solidFill>
                  </a:rPr>
                  <a:t> </a:t>
                </a:r>
                <a:r>
                  <a:rPr lang="it-IT" dirty="0"/>
                  <a:t>vertici, mentre </a:t>
                </a:r>
                <a14:m>
                  <m:oMath xmlns:m="http://schemas.openxmlformats.org/officeDocument/2006/math">
                    <m:r>
                      <a:rPr lang="it-IT" b="1" i="1" smtClean="0">
                        <a:latin typeface="Cambria Math" panose="02040503050406030204" pitchFamily="18" charset="0"/>
                      </a:rPr>
                      <m:t>𝒗</m:t>
                    </m:r>
                  </m:oMath>
                </a14:m>
                <a:r>
                  <a:rPr lang="it-IT" b="1" dirty="0">
                    <a:solidFill>
                      <a:schemeClr val="accent2">
                        <a:lumMod val="50000"/>
                      </a:schemeClr>
                    </a:solidFill>
                  </a:rPr>
                  <a:t> </a:t>
                </a:r>
                <a:r>
                  <a:rPr lang="it-IT" dirty="0"/>
                  <a:t>lo dobbiamo scegliere in modo che non sia in una componente connessa che contenga </a:t>
                </a:r>
                <a14:m>
                  <m:oMath xmlns:m="http://schemas.openxmlformats.org/officeDocument/2006/math">
                    <m:r>
                      <a:rPr lang="it-IT" b="1" i="1" smtClean="0">
                        <a:latin typeface="Cambria Math" panose="02040503050406030204" pitchFamily="18" charset="0"/>
                      </a:rPr>
                      <m:t>𝒖</m:t>
                    </m:r>
                  </m:oMath>
                </a14:m>
                <a:r>
                  <a:rPr lang="it-IT" b="1" dirty="0">
                    <a:solidFill>
                      <a:schemeClr val="accent2">
                        <a:lumMod val="50000"/>
                      </a:schemeClr>
                    </a:solidFill>
                  </a:rPr>
                  <a:t> </a:t>
                </a:r>
                <a:r>
                  <a:rPr lang="it-IT" dirty="0"/>
                  <a:t>e che sia sorgente per la componente connessa di arrivo, come mostrato nell’animazione. Iterando tale procedimento, al </a:t>
                </a:r>
                <a14:m>
                  <m:oMath xmlns:m="http://schemas.openxmlformats.org/officeDocument/2006/math">
                    <m:r>
                      <a:rPr lang="it-IT" b="1" i="1" smtClean="0">
                        <a:latin typeface="Cambria Math" panose="02040503050406030204" pitchFamily="18" charset="0"/>
                      </a:rPr>
                      <m:t>𝒌</m:t>
                    </m:r>
                  </m:oMath>
                </a14:m>
                <a:r>
                  <a:rPr lang="it-IT" b="1" dirty="0"/>
                  <a:t> </a:t>
                </a:r>
                <a:r>
                  <a:rPr lang="it-IT" dirty="0"/>
                  <a:t>– esimo passo, ottengo </a:t>
                </a:r>
                <a14:m>
                  <m:oMath xmlns:m="http://schemas.openxmlformats.org/officeDocument/2006/math">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𝒌</m:t>
                    </m:r>
                  </m:oMath>
                </a14:m>
                <a:r>
                  <a:rPr lang="it-IT" b="1" i="1" dirty="0">
                    <a:solidFill>
                      <a:schemeClr val="accent2">
                        <a:lumMod val="50000"/>
                      </a:schemeClr>
                    </a:solidFill>
                  </a:rPr>
                  <a:t> </a:t>
                </a:r>
                <a:r>
                  <a:rPr lang="it-IT" dirty="0"/>
                  <a:t>componenti connesse.</a:t>
                </a:r>
                <a:endParaRPr lang="it-IT" b="1" dirty="0">
                  <a:solidFill>
                    <a:schemeClr val="accent2">
                      <a:lumMod val="50000"/>
                    </a:schemeClr>
                  </a:solidFill>
                </a:endParaRPr>
              </a:p>
            </p:txBody>
          </p:sp>
        </mc:Choice>
        <mc:Fallback xmlns="">
          <p:sp>
            <p:nvSpPr>
              <p:cNvPr id="58" name="CasellaDiTesto 57">
                <a:extLst>
                  <a:ext uri="{FF2B5EF4-FFF2-40B4-BE49-F238E27FC236}">
                    <a16:creationId xmlns:a16="http://schemas.microsoft.com/office/drawing/2014/main" id="{5ADF82C1-9A98-41D1-9466-83E7982F1DF0}"/>
                  </a:ext>
                </a:extLst>
              </p:cNvPr>
              <p:cNvSpPr txBox="1">
                <a:spLocks noRot="1" noChangeAspect="1" noMove="1" noResize="1" noEditPoints="1" noAdjustHandles="1" noChangeArrowheads="1" noChangeShapeType="1" noTextEdit="1"/>
              </p:cNvSpPr>
              <p:nvPr/>
            </p:nvSpPr>
            <p:spPr>
              <a:xfrm>
                <a:off x="386677" y="2823046"/>
                <a:ext cx="5081945" cy="2862322"/>
              </a:xfrm>
              <a:prstGeom prst="rect">
                <a:avLst/>
              </a:prstGeom>
              <a:blipFill>
                <a:blip r:embed="rId8"/>
                <a:stretch>
                  <a:fillRect l="-959" t="-1064" r="-1079" b="-2340"/>
                </a:stretch>
              </a:blipFill>
            </p:spPr>
            <p:txBody>
              <a:bodyPr/>
              <a:lstStyle/>
              <a:p>
                <a:r>
                  <a:rPr lang="it-IT">
                    <a:noFill/>
                  </a:rPr>
                  <a:t> </a:t>
                </a:r>
              </a:p>
            </p:txBody>
          </p:sp>
        </mc:Fallback>
      </mc:AlternateContent>
      <p:cxnSp>
        <p:nvCxnSpPr>
          <p:cNvPr id="62" name="Connettore 2 61">
            <a:extLst>
              <a:ext uri="{FF2B5EF4-FFF2-40B4-BE49-F238E27FC236}">
                <a16:creationId xmlns:a16="http://schemas.microsoft.com/office/drawing/2014/main" id="{626866C4-B482-459B-9735-64FB9D449522}"/>
              </a:ext>
            </a:extLst>
          </p:cNvPr>
          <p:cNvCxnSpPr>
            <a:cxnSpLocks/>
          </p:cNvCxnSpPr>
          <p:nvPr/>
        </p:nvCxnSpPr>
        <p:spPr>
          <a:xfrm>
            <a:off x="7568803" y="3873511"/>
            <a:ext cx="349464" cy="362833"/>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4" name="Connettore 2 63">
            <a:extLst>
              <a:ext uri="{FF2B5EF4-FFF2-40B4-BE49-F238E27FC236}">
                <a16:creationId xmlns:a16="http://schemas.microsoft.com/office/drawing/2014/main" id="{60C77807-238A-4A7B-8557-F9E164FF82C1}"/>
              </a:ext>
            </a:extLst>
          </p:cNvPr>
          <p:cNvCxnSpPr>
            <a:cxnSpLocks/>
          </p:cNvCxnSpPr>
          <p:nvPr/>
        </p:nvCxnSpPr>
        <p:spPr>
          <a:xfrm flipV="1">
            <a:off x="7489504" y="4205773"/>
            <a:ext cx="90472" cy="673200"/>
          </a:xfrm>
          <a:prstGeom prst="straightConnector1">
            <a:avLst/>
          </a:prstGeom>
          <a:ln w="44450">
            <a:tailEnd type="triangle"/>
          </a:ln>
        </p:spPr>
        <p:style>
          <a:lnRef idx="3">
            <a:schemeClr val="accent1"/>
          </a:lnRef>
          <a:fillRef idx="0">
            <a:schemeClr val="accent1"/>
          </a:fillRef>
          <a:effectRef idx="2">
            <a:schemeClr val="accent1"/>
          </a:effectRef>
          <a:fontRef idx="minor">
            <a:schemeClr val="tx1"/>
          </a:fontRef>
        </p:style>
      </p:cxnSp>
      <p:sp>
        <p:nvSpPr>
          <p:cNvPr id="65" name="CasellaDiTesto 64">
            <a:extLst>
              <a:ext uri="{FF2B5EF4-FFF2-40B4-BE49-F238E27FC236}">
                <a16:creationId xmlns:a16="http://schemas.microsoft.com/office/drawing/2014/main" id="{D12D9483-5682-4261-B220-FBCEE56DD7C8}"/>
              </a:ext>
            </a:extLst>
          </p:cNvPr>
          <p:cNvSpPr txBox="1"/>
          <p:nvPr/>
        </p:nvSpPr>
        <p:spPr>
          <a:xfrm>
            <a:off x="7427576" y="4911059"/>
            <a:ext cx="867220" cy="369332"/>
          </a:xfrm>
          <a:prstGeom prst="rect">
            <a:avLst/>
          </a:prstGeom>
          <a:noFill/>
        </p:spPr>
        <p:txBody>
          <a:bodyPr wrap="square" rtlCol="0">
            <a:spAutoFit/>
          </a:bodyPr>
          <a:lstStyle/>
          <a:p>
            <a:r>
              <a:rPr lang="it-IT" b="1" dirty="0">
                <a:solidFill>
                  <a:schemeClr val="accent2">
                    <a:lumMod val="50000"/>
                  </a:schemeClr>
                </a:solidFill>
              </a:rPr>
              <a:t>NO</a:t>
            </a:r>
          </a:p>
        </p:txBody>
      </p:sp>
      <p:cxnSp>
        <p:nvCxnSpPr>
          <p:cNvPr id="70" name="Connettore 2 69">
            <a:extLst>
              <a:ext uri="{FF2B5EF4-FFF2-40B4-BE49-F238E27FC236}">
                <a16:creationId xmlns:a16="http://schemas.microsoft.com/office/drawing/2014/main" id="{B47E4DAD-94E1-479F-A524-F0C884948B99}"/>
              </a:ext>
            </a:extLst>
          </p:cNvPr>
          <p:cNvCxnSpPr>
            <a:cxnSpLocks/>
          </p:cNvCxnSpPr>
          <p:nvPr/>
        </p:nvCxnSpPr>
        <p:spPr>
          <a:xfrm flipV="1">
            <a:off x="8074016" y="3438670"/>
            <a:ext cx="427539" cy="62220"/>
          </a:xfrm>
          <a:prstGeom prst="straightConnector1">
            <a:avLst/>
          </a:prstGeom>
          <a:ln w="4445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75" name="CasellaDiTesto 74">
            <a:extLst>
              <a:ext uri="{FF2B5EF4-FFF2-40B4-BE49-F238E27FC236}">
                <a16:creationId xmlns:a16="http://schemas.microsoft.com/office/drawing/2014/main" id="{270CBDCA-0C4D-4550-A4B9-14FB0728188B}"/>
              </a:ext>
            </a:extLst>
          </p:cNvPr>
          <p:cNvSpPr txBox="1"/>
          <p:nvPr/>
        </p:nvSpPr>
        <p:spPr>
          <a:xfrm>
            <a:off x="6701662" y="5900741"/>
            <a:ext cx="4015242" cy="523220"/>
          </a:xfrm>
          <a:prstGeom prst="rect">
            <a:avLst/>
          </a:prstGeom>
          <a:noFill/>
        </p:spPr>
        <p:txBody>
          <a:bodyPr wrap="square" rtlCol="0">
            <a:spAutoFit/>
          </a:bodyPr>
          <a:lstStyle/>
          <a:p>
            <a:pPr algn="ctr"/>
            <a:r>
              <a:rPr lang="it-IT" sz="2800" b="1" dirty="0">
                <a:latin typeface="Bembo" panose="02020502050201020203" pitchFamily="18" charset="0"/>
              </a:rPr>
              <a:t>n </a:t>
            </a:r>
            <a:r>
              <a:rPr lang="it-IT" sz="2400" b="1" dirty="0">
                <a:latin typeface="Bembo" panose="02020502050201020203" pitchFamily="18" charset="0"/>
              </a:rPr>
              <a:t>– k componenti connesse</a:t>
            </a:r>
          </a:p>
        </p:txBody>
      </p:sp>
      <mc:AlternateContent xmlns:mc="http://schemas.openxmlformats.org/markup-compatibility/2006" xmlns:a14="http://schemas.microsoft.com/office/drawing/2010/main">
        <mc:Choice Requires="a14">
          <p:sp>
            <p:nvSpPr>
              <p:cNvPr id="76" name="CasellaDiTesto 75">
                <a:extLst>
                  <a:ext uri="{FF2B5EF4-FFF2-40B4-BE49-F238E27FC236}">
                    <a16:creationId xmlns:a16="http://schemas.microsoft.com/office/drawing/2014/main" id="{3766F6F6-9CDA-4AC9-9F70-00E40F74B5DE}"/>
                  </a:ext>
                </a:extLst>
              </p:cNvPr>
              <p:cNvSpPr txBox="1"/>
              <p:nvPr/>
            </p:nvSpPr>
            <p:spPr>
              <a:xfrm>
                <a:off x="9783372" y="3792542"/>
                <a:ext cx="170935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it-IT" sz="2400" b="1" i="1" smtClean="0">
                          <a:solidFill>
                            <a:schemeClr val="tx1"/>
                          </a:solidFill>
                          <a:latin typeface="Cambria Math" panose="02040503050406030204" pitchFamily="18" charset="0"/>
                        </a:rPr>
                        <m:t>…</m:t>
                      </m:r>
                      <m:r>
                        <a:rPr lang="it-IT" sz="2400" b="1" i="1" smtClean="0">
                          <a:solidFill>
                            <a:schemeClr val="tx1"/>
                          </a:solidFill>
                          <a:latin typeface="Cambria Math" panose="02040503050406030204" pitchFamily="18" charset="0"/>
                        </a:rPr>
                        <m:t>𝒅𝒐𝒑𝒐</m:t>
                      </m:r>
                      <m:r>
                        <a:rPr lang="it-IT" sz="2400" b="1" i="1" smtClean="0">
                          <a:solidFill>
                            <a:schemeClr val="tx1"/>
                          </a:solidFill>
                          <a:latin typeface="Cambria Math" panose="02040503050406030204" pitchFamily="18" charset="0"/>
                        </a:rPr>
                        <m:t> </m:t>
                      </m:r>
                      <m:r>
                        <a:rPr lang="it-IT" sz="2400" b="1" i="1" smtClean="0">
                          <a:solidFill>
                            <a:schemeClr val="tx1"/>
                          </a:solidFill>
                          <a:latin typeface="Cambria Math" panose="02040503050406030204" pitchFamily="18" charset="0"/>
                        </a:rPr>
                        <m:t>𝒌</m:t>
                      </m:r>
                      <m:r>
                        <a:rPr lang="it-IT" sz="2400" b="1" i="1" smtClean="0">
                          <a:solidFill>
                            <a:schemeClr val="tx1"/>
                          </a:solidFill>
                          <a:latin typeface="Cambria Math" panose="02040503050406030204" pitchFamily="18" charset="0"/>
                        </a:rPr>
                        <m:t> </m:t>
                      </m:r>
                      <m:r>
                        <a:rPr lang="it-IT" sz="2400" b="1" i="1" smtClean="0">
                          <a:solidFill>
                            <a:schemeClr val="tx1"/>
                          </a:solidFill>
                          <a:latin typeface="Cambria Math" panose="02040503050406030204" pitchFamily="18" charset="0"/>
                        </a:rPr>
                        <m:t>𝒑𝒂𝒔𝒔𝒊</m:t>
                      </m:r>
                    </m:oMath>
                  </m:oMathPara>
                </a14:m>
                <a:endParaRPr lang="it-IT" sz="2400" b="1" dirty="0">
                  <a:latin typeface="Bembo" panose="02020502050201020203" pitchFamily="18" charset="0"/>
                </a:endParaRPr>
              </a:p>
            </p:txBody>
          </p:sp>
        </mc:Choice>
        <mc:Fallback xmlns="">
          <p:sp>
            <p:nvSpPr>
              <p:cNvPr id="76" name="CasellaDiTesto 75">
                <a:extLst>
                  <a:ext uri="{FF2B5EF4-FFF2-40B4-BE49-F238E27FC236}">
                    <a16:creationId xmlns:a16="http://schemas.microsoft.com/office/drawing/2014/main" id="{3766F6F6-9CDA-4AC9-9F70-00E40F74B5DE}"/>
                  </a:ext>
                </a:extLst>
              </p:cNvPr>
              <p:cNvSpPr txBox="1">
                <a:spLocks noRot="1" noChangeAspect="1" noMove="1" noResize="1" noEditPoints="1" noAdjustHandles="1" noChangeArrowheads="1" noChangeShapeType="1" noTextEdit="1"/>
              </p:cNvSpPr>
              <p:nvPr/>
            </p:nvSpPr>
            <p:spPr>
              <a:xfrm>
                <a:off x="9783372" y="3792542"/>
                <a:ext cx="1709356" cy="461665"/>
              </a:xfrm>
              <a:prstGeom prst="rect">
                <a:avLst/>
              </a:prstGeom>
              <a:blipFill>
                <a:blip r:embed="rId9"/>
                <a:stretch>
                  <a:fillRect l="-16071" r="-18571" b="-18421"/>
                </a:stretch>
              </a:blipFill>
            </p:spPr>
            <p:txBody>
              <a:bodyPr/>
              <a:lstStyle/>
              <a:p>
                <a:r>
                  <a:rPr lang="it-IT">
                    <a:noFill/>
                  </a:rPr>
                  <a:t> </a:t>
                </a:r>
              </a:p>
            </p:txBody>
          </p:sp>
        </mc:Fallback>
      </mc:AlternateContent>
    </p:spTree>
    <p:extLst>
      <p:ext uri="{BB962C8B-B14F-4D97-AF65-F5344CB8AC3E}">
        <p14:creationId xmlns:p14="http://schemas.microsoft.com/office/powerpoint/2010/main" val="2516394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xit" presetSubtype="0" fill="hold" grpId="1"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xit" presetSubtype="0" fill="hold" grpId="3"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0"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65"/>
                                        </p:tgtEl>
                                      </p:cBhvr>
                                    </p:animEffect>
                                    <p:set>
                                      <p:cBhvr>
                                        <p:cTn id="60" dur="1" fill="hold">
                                          <p:stCondLst>
                                            <p:cond delay="499"/>
                                          </p:stCondLst>
                                        </p:cTn>
                                        <p:tgtEl>
                                          <p:spTgt spid="6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64"/>
                                        </p:tgtEl>
                                      </p:cBhvr>
                                    </p:animEffect>
                                    <p:set>
                                      <p:cBhvr>
                                        <p:cTn id="63" dur="1" fill="hold">
                                          <p:stCondLst>
                                            <p:cond delay="499"/>
                                          </p:stCondLst>
                                        </p:cTn>
                                        <p:tgtEl>
                                          <p:spTgt spid="6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59"/>
                                        </p:tgtEl>
                                      </p:cBhvr>
                                    </p:animEffect>
                                    <p:set>
                                      <p:cBhvr>
                                        <p:cTn id="66" dur="1" fill="hold">
                                          <p:stCondLst>
                                            <p:cond delay="499"/>
                                          </p:stCondLst>
                                        </p:cTn>
                                        <p:tgtEl>
                                          <p:spTgt spid="5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62"/>
                                        </p:tgtEl>
                                      </p:cBhvr>
                                    </p:animEffect>
                                    <p:set>
                                      <p:cBhvr>
                                        <p:cTn id="69" dur="1" fill="hold">
                                          <p:stCondLst>
                                            <p:cond delay="499"/>
                                          </p:stCondLst>
                                        </p:cTn>
                                        <p:tgtEl>
                                          <p:spTgt spid="6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par>
                                <p:cTn id="75" presetID="10" presetClass="entr" presetSubtype="0" fill="hold" nodeType="with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4"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6" nodeType="clickEffect">
                                  <p:stCondLst>
                                    <p:cond delay="0"/>
                                  </p:stCondLst>
                                  <p:childTnLst>
                                    <p:set>
                                      <p:cBhvr>
                                        <p:cTn id="86" dur="1" fill="hold">
                                          <p:stCondLst>
                                            <p:cond delay="0"/>
                                          </p:stCondLst>
                                        </p:cTn>
                                        <p:tgtEl>
                                          <p:spTgt spid="2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5"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25" grpId="3" animBg="1"/>
      <p:bldP spid="25" grpId="4" animBg="1"/>
      <p:bldP spid="25" grpId="5" animBg="1"/>
      <p:bldP spid="25" grpId="6" animBg="1"/>
      <p:bldP spid="58" grpId="0"/>
      <p:bldP spid="65" grpId="0"/>
      <p:bldP spid="65" grpId="1"/>
      <p:bldP spid="75" grpId="0"/>
      <p:bldP spid="7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olo 14">
            <a:extLst>
              <a:ext uri="{FF2B5EF4-FFF2-40B4-BE49-F238E27FC236}">
                <a16:creationId xmlns:a16="http://schemas.microsoft.com/office/drawing/2014/main" id="{A1B52305-FE3C-4ADC-B29B-D58F95A88A96}"/>
              </a:ext>
            </a:extLst>
          </p:cNvPr>
          <p:cNvSpPr>
            <a:spLocks noGrp="1"/>
          </p:cNvSpPr>
          <p:nvPr>
            <p:ph type="title"/>
          </p:nvPr>
        </p:nvSpPr>
        <p:spPr>
          <a:xfrm>
            <a:off x="1715293" y="834887"/>
            <a:ext cx="8761413" cy="1203554"/>
          </a:xfrm>
        </p:spPr>
        <p:txBody>
          <a:bodyPr vert="horz" lIns="91440" tIns="45720" rIns="91440" bIns="45720" rtlCol="0" anchor="b">
            <a:noAutofit/>
            <a:scene3d>
              <a:camera prst="orthographicFront"/>
              <a:lightRig rig="flood" dir="t"/>
            </a:scene3d>
            <a:sp3d extrusionH="57150" prstMaterial="dkEdge">
              <a:bevelT w="82550" h="38100" prst="coolSlant"/>
              <a:bevelB w="38100" h="38100" prst="relaxedInset"/>
            </a:sp3d>
          </a:bodyPr>
          <a:lstStyle/>
          <a:p>
            <a:pPr algn="ctr"/>
            <a:r>
              <a:rPr lang="en-US" sz="8000" b="1" kern="1200" dirty="0">
                <a:solidFill>
                  <a:srgbClr val="FFFFFF"/>
                </a:solidFill>
                <a:latin typeface="Abadi Extra Light" panose="020B0204020104020204" pitchFamily="34" charset="0"/>
              </a:rPr>
              <a:t>Dimostrazione</a:t>
            </a: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7773D3A9-6BCD-404F-9537-8693947D1841}"/>
                  </a:ext>
                </a:extLst>
              </p:cNvPr>
              <p:cNvSpPr txBox="1"/>
              <p:nvPr/>
            </p:nvSpPr>
            <p:spPr>
              <a:xfrm>
                <a:off x="454036" y="2732323"/>
                <a:ext cx="11283925" cy="3693319"/>
              </a:xfrm>
              <a:prstGeom prst="rect">
                <a:avLst/>
              </a:prstGeom>
              <a:noFill/>
            </p:spPr>
            <p:txBody>
              <a:bodyPr wrap="square" rtlCol="0">
                <a:spAutoFit/>
              </a:bodyPr>
              <a:lstStyle/>
              <a:p>
                <a:pPr algn="just"/>
                <a:r>
                  <a:rPr lang="it-IT" dirty="0"/>
                  <a:t>Cominciamo considerando </a:t>
                </a:r>
                <a14:m>
                  <m:oMath xmlns:m="http://schemas.openxmlformats.org/officeDocument/2006/math">
                    <m:r>
                      <a:rPr lang="it-IT" b="1" i="1" smtClean="0">
                        <a:latin typeface="Cambria Math" panose="02040503050406030204" pitchFamily="18" charset="0"/>
                      </a:rPr>
                      <m:t>𝒏</m:t>
                    </m:r>
                  </m:oMath>
                </a14:m>
                <a:r>
                  <a:rPr lang="it-IT" dirty="0"/>
                  <a:t> vertici isolati, quindi abbiamo una foresta composta da </a:t>
                </a:r>
                <a14:m>
                  <m:oMath xmlns:m="http://schemas.openxmlformats.org/officeDocument/2006/math">
                    <m:r>
                      <a:rPr lang="it-IT" b="1" i="1" smtClean="0">
                        <a:latin typeface="Cambria Math" panose="02040503050406030204" pitchFamily="18" charset="0"/>
                      </a:rPr>
                      <m:t>𝒏</m:t>
                    </m:r>
                  </m:oMath>
                </a14:m>
                <a:r>
                  <a:rPr lang="it-IT" dirty="0"/>
                  <a:t> componenti connesse.</a:t>
                </a:r>
              </a:p>
              <a:p>
                <a:pPr algn="just"/>
                <a:endParaRPr lang="it-IT" dirty="0"/>
              </a:p>
              <a:p>
                <a:pPr algn="just"/>
                <a:r>
                  <a:rPr lang="it-IT" dirty="0"/>
                  <a:t>La procedura che utilizziamo segue l’idea affrontata nella slide precedente. </a:t>
                </a:r>
              </a:p>
              <a:p>
                <a:pPr algn="just"/>
                <a:endParaRPr lang="it-IT" dirty="0"/>
              </a:p>
              <a:p>
                <a:pPr algn="just"/>
                <a:r>
                  <a:rPr lang="it-IT" dirty="0"/>
                  <a:t>Ad ogni passo, aggiungendo un lato, diminuiamo di uno il numero di componenti connesse. </a:t>
                </a:r>
              </a:p>
              <a:p>
                <a:pPr algn="just"/>
                <a:r>
                  <a:rPr lang="it-IT" dirty="0"/>
                  <a:t>Supponendo di aver costruito con tale procedimento </a:t>
                </a:r>
                <a14:m>
                  <m:oMath xmlns:m="http://schemas.openxmlformats.org/officeDocument/2006/math">
                    <m:r>
                      <a:rPr lang="it-IT" b="1" i="1" smtClean="0">
                        <a:latin typeface="Cambria Math" panose="02040503050406030204" pitchFamily="18" charset="0"/>
                      </a:rPr>
                      <m:t>𝒌</m:t>
                    </m:r>
                  </m:oMath>
                </a14:m>
                <a:r>
                  <a:rPr lang="it-IT" dirty="0"/>
                  <a:t> componenti connesse, il numero di scelte che abbiamo per costruire il nuovo arco </a:t>
                </a:r>
                <a14:m>
                  <m:oMath xmlns:m="http://schemas.openxmlformats.org/officeDocument/2006/math">
                    <m:r>
                      <a:rPr lang="it-IT" b="1" i="1" smtClean="0">
                        <a:latin typeface="Cambria Math" panose="02040503050406030204" pitchFamily="18" charset="0"/>
                      </a:rPr>
                      <m:t>(</m:t>
                    </m:r>
                    <m:r>
                      <a:rPr lang="it-IT" b="1" i="1" smtClean="0">
                        <a:latin typeface="Cambria Math" panose="02040503050406030204" pitchFamily="18" charset="0"/>
                      </a:rPr>
                      <m:t>𝒖</m:t>
                    </m:r>
                    <m:r>
                      <a:rPr lang="it-IT" b="1" i="1" smtClean="0">
                        <a:latin typeface="Cambria Math" panose="02040503050406030204" pitchFamily="18" charset="0"/>
                      </a:rPr>
                      <m:t>,</m:t>
                    </m:r>
                    <m:r>
                      <a:rPr lang="it-IT" b="1" i="1" smtClean="0">
                        <a:latin typeface="Cambria Math" panose="02040503050406030204" pitchFamily="18" charset="0"/>
                      </a:rPr>
                      <m:t>𝒗</m:t>
                    </m:r>
                    <m:r>
                      <a:rPr lang="it-IT" b="1" i="1" smtClean="0">
                        <a:latin typeface="Cambria Math" panose="02040503050406030204" pitchFamily="18" charset="0"/>
                      </a:rPr>
                      <m:t>)</m:t>
                    </m:r>
                  </m:oMath>
                </a14:m>
                <a:r>
                  <a:rPr lang="it-IT" b="1" dirty="0"/>
                  <a:t> </a:t>
                </a:r>
                <a:r>
                  <a:rPr lang="it-IT" dirty="0"/>
                  <a:t>è </a:t>
                </a:r>
                <a14:m>
                  <m:oMath xmlns:m="http://schemas.openxmlformats.org/officeDocument/2006/math">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𝒌</m:t>
                    </m:r>
                    <m:r>
                      <a:rPr lang="it-IT" b="1" i="1" smtClean="0">
                        <a:latin typeface="Cambria Math" panose="02040503050406030204" pitchFamily="18" charset="0"/>
                      </a:rPr>
                      <m:t>−</m:t>
                    </m:r>
                    <m:r>
                      <a:rPr lang="it-IT" b="1" i="1" smtClean="0">
                        <a:latin typeface="Cambria Math" panose="02040503050406030204" pitchFamily="18" charset="0"/>
                      </a:rPr>
                      <m:t>𝟏</m:t>
                    </m:r>
                    <m:r>
                      <a:rPr lang="it-IT" b="1" i="1" smtClean="0">
                        <a:latin typeface="Cambria Math" panose="02040503050406030204" pitchFamily="18" charset="0"/>
                      </a:rPr>
                      <m:t>)</m:t>
                    </m:r>
                  </m:oMath>
                </a14:m>
                <a:r>
                  <a:rPr lang="it-IT" dirty="0"/>
                  <a:t>, dove </a:t>
                </a:r>
                <a14:m>
                  <m:oMath xmlns:m="http://schemas.openxmlformats.org/officeDocument/2006/math">
                    <m:r>
                      <a:rPr lang="it-IT" b="1" i="1" smtClean="0">
                        <a:latin typeface="Cambria Math" panose="02040503050406030204" pitchFamily="18" charset="0"/>
                      </a:rPr>
                      <m:t>𝒏</m:t>
                    </m:r>
                  </m:oMath>
                </a14:m>
                <a:r>
                  <a:rPr lang="it-IT" dirty="0"/>
                  <a:t> è il numero di possibilità di scelta della coda </a:t>
                </a:r>
                <a14:m>
                  <m:oMath xmlns:m="http://schemas.openxmlformats.org/officeDocument/2006/math">
                    <m:r>
                      <a:rPr lang="it-IT" b="1" i="1" smtClean="0">
                        <a:latin typeface="Cambria Math" panose="02040503050406030204" pitchFamily="18" charset="0"/>
                      </a:rPr>
                      <m:t>𝒖</m:t>
                    </m:r>
                  </m:oMath>
                </a14:m>
                <a:r>
                  <a:rPr lang="it-IT" dirty="0"/>
                  <a:t>, mentre </a:t>
                </a:r>
                <a14:m>
                  <m:oMath xmlns:m="http://schemas.openxmlformats.org/officeDocument/2006/math">
                    <m:r>
                      <a:rPr lang="it-IT" b="1" i="1" smtClean="0">
                        <a:latin typeface="Cambria Math" panose="02040503050406030204" pitchFamily="18" charset="0"/>
                      </a:rPr>
                      <m:t>𝒌</m:t>
                    </m:r>
                    <m:r>
                      <a:rPr lang="it-IT" b="1" i="1" smtClean="0">
                        <a:latin typeface="Cambria Math" panose="02040503050406030204" pitchFamily="18" charset="0"/>
                      </a:rPr>
                      <m:t>−</m:t>
                    </m:r>
                    <m:r>
                      <a:rPr lang="it-IT" b="1" i="1" smtClean="0">
                        <a:latin typeface="Cambria Math" panose="02040503050406030204" pitchFamily="18" charset="0"/>
                      </a:rPr>
                      <m:t>𝟏</m:t>
                    </m:r>
                  </m:oMath>
                </a14:m>
                <a:r>
                  <a:rPr lang="it-IT" dirty="0"/>
                  <a:t> è la limitazione sulle possibilità di scelta di </a:t>
                </a:r>
                <a14:m>
                  <m:oMath xmlns:m="http://schemas.openxmlformats.org/officeDocument/2006/math">
                    <m:r>
                      <a:rPr lang="it-IT" b="1" i="1" smtClean="0">
                        <a:latin typeface="Cambria Math" panose="02040503050406030204" pitchFamily="18" charset="0"/>
                      </a:rPr>
                      <m:t>𝒗</m:t>
                    </m:r>
                  </m:oMath>
                </a14:m>
                <a:r>
                  <a:rPr lang="it-IT" dirty="0"/>
                  <a:t> come testa del nuovo arco, il quale dovrà andare ad incidere su una sorgente di una componente connessa, fatta ad eccezione della componente connessa che contiene </a:t>
                </a:r>
                <a14:m>
                  <m:oMath xmlns:m="http://schemas.openxmlformats.org/officeDocument/2006/math">
                    <m:r>
                      <a:rPr lang="it-IT" b="1" i="1" smtClean="0">
                        <a:latin typeface="Cambria Math" panose="02040503050406030204" pitchFamily="18" charset="0"/>
                      </a:rPr>
                      <m:t>𝒖</m:t>
                    </m:r>
                  </m:oMath>
                </a14:m>
                <a:r>
                  <a:rPr lang="it-IT" dirty="0"/>
                  <a:t>; infatti se per assurdo il nuovo arco avesse la testa </a:t>
                </a:r>
                <a14:m>
                  <m:oMath xmlns:m="http://schemas.openxmlformats.org/officeDocument/2006/math">
                    <m:r>
                      <a:rPr lang="it-IT" b="1" i="1" smtClean="0">
                        <a:latin typeface="Cambria Math" panose="02040503050406030204" pitchFamily="18" charset="0"/>
                      </a:rPr>
                      <m:t>𝒗</m:t>
                    </m:r>
                  </m:oMath>
                </a14:m>
                <a:r>
                  <a:rPr lang="it-IT" dirty="0"/>
                  <a:t> nella componente che contiene il vertice </a:t>
                </a:r>
                <a14:m>
                  <m:oMath xmlns:m="http://schemas.openxmlformats.org/officeDocument/2006/math">
                    <m:r>
                      <a:rPr lang="it-IT" b="1" i="1" smtClean="0">
                        <a:latin typeface="Cambria Math" panose="02040503050406030204" pitchFamily="18" charset="0"/>
                      </a:rPr>
                      <m:t>𝒖</m:t>
                    </m:r>
                  </m:oMath>
                </a14:m>
                <a:r>
                  <a:rPr lang="it-IT" dirty="0"/>
                  <a:t>, si creerebbe un ciclo all’interno di un albero etichettato, il che è un assurdo.</a:t>
                </a:r>
              </a:p>
            </p:txBody>
          </p:sp>
        </mc:Choice>
        <mc:Fallback xmlns="">
          <p:sp>
            <p:nvSpPr>
              <p:cNvPr id="4" name="CasellaDiTesto 3">
                <a:extLst>
                  <a:ext uri="{FF2B5EF4-FFF2-40B4-BE49-F238E27FC236}">
                    <a16:creationId xmlns:a16="http://schemas.microsoft.com/office/drawing/2014/main" id="{7773D3A9-6BCD-404F-9537-8693947D1841}"/>
                  </a:ext>
                </a:extLst>
              </p:cNvPr>
              <p:cNvSpPr txBox="1">
                <a:spLocks noRot="1" noChangeAspect="1" noMove="1" noResize="1" noEditPoints="1" noAdjustHandles="1" noChangeArrowheads="1" noChangeShapeType="1" noTextEdit="1"/>
              </p:cNvSpPr>
              <p:nvPr/>
            </p:nvSpPr>
            <p:spPr>
              <a:xfrm>
                <a:off x="454036" y="2732323"/>
                <a:ext cx="11283925" cy="3693319"/>
              </a:xfrm>
              <a:prstGeom prst="rect">
                <a:avLst/>
              </a:prstGeom>
              <a:blipFill>
                <a:blip r:embed="rId2"/>
                <a:stretch>
                  <a:fillRect l="-432" t="-825" r="-432" b="-1650"/>
                </a:stretch>
              </a:blipFill>
            </p:spPr>
            <p:txBody>
              <a:bodyPr/>
              <a:lstStyle/>
              <a:p>
                <a:r>
                  <a:rPr lang="it-IT">
                    <a:noFill/>
                  </a:rPr>
                  <a:t> </a:t>
                </a:r>
              </a:p>
            </p:txBody>
          </p:sp>
        </mc:Fallback>
      </mc:AlternateContent>
    </p:spTree>
    <p:extLst>
      <p:ext uri="{BB962C8B-B14F-4D97-AF65-F5344CB8AC3E}">
        <p14:creationId xmlns:p14="http://schemas.microsoft.com/office/powerpoint/2010/main" val="2391222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98C5BDBF-600C-471E-8F6E-576A57720632}"/>
                  </a:ext>
                </a:extLst>
              </p:cNvPr>
              <p:cNvSpPr txBox="1"/>
              <p:nvPr/>
            </p:nvSpPr>
            <p:spPr>
              <a:xfrm>
                <a:off x="557005" y="223235"/>
                <a:ext cx="11077989" cy="6634765"/>
              </a:xfrm>
              <a:prstGeom prst="rect">
                <a:avLst/>
              </a:prstGeom>
              <a:noFill/>
            </p:spPr>
            <p:txBody>
              <a:bodyPr wrap="square" rtlCol="0">
                <a:spAutoFit/>
              </a:bodyPr>
              <a:lstStyle/>
              <a:p>
                <a:pPr algn="just"/>
                <a:r>
                  <a:rPr lang="it-IT" dirty="0"/>
                  <a:t>In tale modo otteniamo il numero di modi possibili di costruire un’arborescenza al </a:t>
                </a:r>
              </a:p>
              <a:p>
                <a:pPr algn="just"/>
                <a:r>
                  <a:rPr lang="it-IT" dirty="0"/>
                  <a:t>variare del numero dei lati che vado a tracciare. Quindi vale:</a:t>
                </a:r>
              </a:p>
              <a:p>
                <a:pPr algn="just"/>
                <a:endParaRPr lang="it-IT" dirty="0"/>
              </a:p>
              <a:p>
                <a:pPr algn="just"/>
                <a14:m>
                  <m:oMathPara xmlns:m="http://schemas.openxmlformats.org/officeDocument/2006/math">
                    <m:oMathParaPr>
                      <m:jc m:val="centerGroup"/>
                    </m:oMathParaPr>
                    <m:oMath xmlns:m="http://schemas.openxmlformats.org/officeDocument/2006/math">
                      <m:nary>
                        <m:naryPr>
                          <m:chr m:val="∏"/>
                          <m:ctrlPr>
                            <a:rPr lang="it-IT" b="1" i="1" smtClean="0">
                              <a:latin typeface="Cambria Math" panose="02040503050406030204" pitchFamily="18" charset="0"/>
                            </a:rPr>
                          </m:ctrlPr>
                        </m:naryPr>
                        <m:sub>
                          <m:r>
                            <m:rPr>
                              <m:brk m:alnAt="23"/>
                            </m:rPr>
                            <a:rPr lang="it-IT" b="1" i="1" smtClean="0">
                              <a:latin typeface="Cambria Math" panose="02040503050406030204" pitchFamily="18" charset="0"/>
                            </a:rPr>
                            <m:t>𝒊</m:t>
                          </m:r>
                          <m:r>
                            <a:rPr lang="it-IT" b="1" i="1" smtClean="0">
                              <a:latin typeface="Cambria Math" panose="02040503050406030204" pitchFamily="18" charset="0"/>
                            </a:rPr>
                            <m:t> = </m:t>
                          </m:r>
                          <m:r>
                            <a:rPr lang="it-IT" b="1" i="1" smtClean="0">
                              <a:latin typeface="Cambria Math" panose="02040503050406030204" pitchFamily="18" charset="0"/>
                            </a:rPr>
                            <m:t>𝟏</m:t>
                          </m:r>
                        </m:sub>
                        <m:sup>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𝟏</m:t>
                          </m:r>
                        </m:sup>
                        <m:e>
                          <m:r>
                            <a:rPr lang="it-IT" b="1" i="1" smtClean="0">
                              <a:latin typeface="Cambria Math" panose="02040503050406030204" pitchFamily="18" charset="0"/>
                            </a:rPr>
                            <m:t>𝒏</m:t>
                          </m:r>
                          <m:d>
                            <m:dPr>
                              <m:ctrlPr>
                                <a:rPr lang="it-IT" b="1" i="1" smtClean="0">
                                  <a:latin typeface="Cambria Math" panose="02040503050406030204" pitchFamily="18" charset="0"/>
                                </a:rPr>
                              </m:ctrlPr>
                            </m:dPr>
                            <m:e>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𝒊</m:t>
                              </m:r>
                            </m:e>
                          </m:d>
                          <m:r>
                            <a:rPr lang="it-IT" b="1" i="1" smtClean="0">
                              <a:latin typeface="Cambria Math" panose="02040503050406030204" pitchFamily="18" charset="0"/>
                            </a:rPr>
                            <m:t>=</m:t>
                          </m:r>
                          <m:sSup>
                            <m:sSupPr>
                              <m:ctrlPr>
                                <a:rPr lang="it-IT" b="1" i="1" smtClean="0">
                                  <a:latin typeface="Cambria Math" panose="02040503050406030204" pitchFamily="18" charset="0"/>
                                </a:rPr>
                              </m:ctrlPr>
                            </m:sSupPr>
                            <m:e>
                              <m:r>
                                <a:rPr lang="it-IT" b="1" i="1" smtClean="0">
                                  <a:latin typeface="Cambria Math" panose="02040503050406030204" pitchFamily="18" charset="0"/>
                                </a:rPr>
                                <m:t>𝒏</m:t>
                              </m:r>
                            </m:e>
                            <m:sup>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𝟏</m:t>
                              </m:r>
                            </m:sup>
                          </m:sSup>
                          <m:d>
                            <m:dPr>
                              <m:ctrlPr>
                                <a:rPr lang="it-IT" b="1" i="1" smtClean="0">
                                  <a:latin typeface="Cambria Math" panose="02040503050406030204" pitchFamily="18" charset="0"/>
                                </a:rPr>
                              </m:ctrlPr>
                            </m:dPr>
                            <m:e>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𝟏</m:t>
                              </m:r>
                            </m:e>
                          </m:d>
                          <m:r>
                            <a:rPr lang="it-IT" b="1" i="1" smtClean="0">
                              <a:latin typeface="Cambria Math" panose="02040503050406030204" pitchFamily="18" charset="0"/>
                            </a:rPr>
                            <m:t>!</m:t>
                          </m:r>
                        </m:e>
                      </m:nary>
                    </m:oMath>
                  </m:oMathPara>
                </a14:m>
                <a:endParaRPr lang="it-IT" b="1" dirty="0"/>
              </a:p>
              <a:p>
                <a:pPr algn="just"/>
                <a:endParaRPr lang="it-IT" dirty="0"/>
              </a:p>
              <a:p>
                <a:pPr algn="just"/>
                <a:r>
                  <a:rPr lang="it-IT" dirty="0"/>
                  <a:t>Questa produttoria però è fuorviante, poiché, quando passo dopo passo scelgo il lato da costruire - seguendo le proprietà illustrate nelle slide precedenti –, il risultato finale è la stessa arborescenza. </a:t>
                </a:r>
              </a:p>
              <a:p>
                <a:pPr algn="just"/>
                <a:r>
                  <a:rPr lang="it-IT" dirty="0"/>
                  <a:t>Segue che il numero eccedente di arborescenze che sto contando è </a:t>
                </a:r>
                <a14:m>
                  <m:oMath xmlns:m="http://schemas.openxmlformats.org/officeDocument/2006/math">
                    <m:d>
                      <m:dPr>
                        <m:ctrlPr>
                          <a:rPr lang="it-IT" b="1" i="1" smtClean="0">
                            <a:latin typeface="Cambria Math" panose="02040503050406030204" pitchFamily="18" charset="0"/>
                          </a:rPr>
                        </m:ctrlPr>
                      </m:dPr>
                      <m:e>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𝟏</m:t>
                        </m:r>
                      </m:e>
                    </m:d>
                    <m:r>
                      <a:rPr lang="it-IT" b="1" i="1" smtClean="0">
                        <a:latin typeface="Cambria Math" panose="02040503050406030204" pitchFamily="18" charset="0"/>
                      </a:rPr>
                      <m:t>!</m:t>
                    </m:r>
                  </m:oMath>
                </a14:m>
                <a:r>
                  <a:rPr lang="it-IT" b="1" dirty="0"/>
                  <a:t> </a:t>
                </a:r>
                <a:r>
                  <a:rPr lang="it-IT" dirty="0"/>
                  <a:t>– l’ordine in cui è possibile scegliere una precisa orientazione. </a:t>
                </a:r>
              </a:p>
              <a:p>
                <a:pPr algn="just"/>
                <a:endParaRPr lang="it-IT" dirty="0"/>
              </a:p>
              <a:p>
                <a:pPr algn="just"/>
                <a:r>
                  <a:rPr lang="it-IT" dirty="0"/>
                  <a:t>In questo modo ciò a cui arriviamo è il numero di arborescenze etichettate </a:t>
                </a:r>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rPr>
                          <m:t>𝑨</m:t>
                        </m:r>
                      </m:e>
                      <m:sub>
                        <m:r>
                          <a:rPr lang="it-IT" b="1" i="1" smtClean="0">
                            <a:latin typeface="Cambria Math" panose="02040503050406030204" pitchFamily="18" charset="0"/>
                          </a:rPr>
                          <m:t>𝒆</m:t>
                        </m:r>
                      </m:sub>
                    </m:sSub>
                  </m:oMath>
                </a14:m>
                <a:r>
                  <a:rPr lang="it-IT" b="1" dirty="0"/>
                  <a:t> </a:t>
                </a:r>
                <a:r>
                  <a:rPr lang="it-IT" dirty="0"/>
                  <a:t>in </a:t>
                </a:r>
                <a14:m>
                  <m:oMath xmlns:m="http://schemas.openxmlformats.org/officeDocument/2006/math">
                    <m:r>
                      <a:rPr lang="it-IT" b="1" i="1" smtClean="0">
                        <a:latin typeface="Cambria Math" panose="02040503050406030204" pitchFamily="18" charset="0"/>
                      </a:rPr>
                      <m:t>𝒏</m:t>
                    </m:r>
                  </m:oMath>
                </a14:m>
                <a:r>
                  <a:rPr lang="it-IT" dirty="0"/>
                  <a:t> vertici è </a:t>
                </a:r>
              </a:p>
              <a:p>
                <a:pPr algn="just"/>
                <a:endParaRPr lang="it-IT" dirty="0"/>
              </a:p>
              <a:p>
                <a:pPr algn="just"/>
                <a14:m>
                  <m:oMathPara xmlns:m="http://schemas.openxmlformats.org/officeDocument/2006/math">
                    <m:oMathParaPr>
                      <m:jc m:val="centerGroup"/>
                    </m:oMathParaPr>
                    <m:oMath xmlns:m="http://schemas.openxmlformats.org/officeDocument/2006/math">
                      <m:d>
                        <m:dPr>
                          <m:begChr m:val="|"/>
                          <m:endChr m:val="|"/>
                          <m:ctrlPr>
                            <a:rPr lang="it-IT" b="1" i="1" smtClean="0">
                              <a:latin typeface="Cambria Math" panose="02040503050406030204" pitchFamily="18" charset="0"/>
                            </a:rPr>
                          </m:ctrlPr>
                        </m:dPr>
                        <m:e>
                          <m:sSub>
                            <m:sSubPr>
                              <m:ctrlPr>
                                <a:rPr lang="it-IT" b="1" i="1" smtClean="0">
                                  <a:latin typeface="Cambria Math" panose="02040503050406030204" pitchFamily="18" charset="0"/>
                                </a:rPr>
                              </m:ctrlPr>
                            </m:sSubPr>
                            <m:e>
                              <m:r>
                                <a:rPr lang="it-IT" b="1" i="1" smtClean="0">
                                  <a:latin typeface="Cambria Math" panose="02040503050406030204" pitchFamily="18" charset="0"/>
                                </a:rPr>
                                <m:t>𝑨</m:t>
                              </m:r>
                            </m:e>
                            <m:sub>
                              <m:r>
                                <a:rPr lang="it-IT" b="1" i="1" smtClean="0">
                                  <a:latin typeface="Cambria Math" panose="02040503050406030204" pitchFamily="18" charset="0"/>
                                </a:rPr>
                                <m:t>𝒆</m:t>
                              </m:r>
                            </m:sub>
                          </m:sSub>
                        </m:e>
                      </m:d>
                      <m:r>
                        <a:rPr lang="it-IT" b="1" i="1" smtClean="0">
                          <a:latin typeface="Cambria Math" panose="02040503050406030204" pitchFamily="18" charset="0"/>
                        </a:rPr>
                        <m:t>=</m:t>
                      </m:r>
                      <m:nary>
                        <m:naryPr>
                          <m:chr m:val="∏"/>
                          <m:ctrlPr>
                            <a:rPr lang="it-IT" b="1" i="1" smtClean="0">
                              <a:latin typeface="Cambria Math" panose="02040503050406030204" pitchFamily="18" charset="0"/>
                            </a:rPr>
                          </m:ctrlPr>
                        </m:naryPr>
                        <m:sub>
                          <m:r>
                            <m:rPr>
                              <m:brk m:alnAt="23"/>
                            </m:rPr>
                            <a:rPr lang="it-IT" b="1" i="1" smtClean="0">
                              <a:latin typeface="Cambria Math" panose="02040503050406030204" pitchFamily="18" charset="0"/>
                            </a:rPr>
                            <m:t>𝒊</m:t>
                          </m:r>
                          <m:r>
                            <a:rPr lang="it-IT" b="1" i="1" smtClean="0">
                              <a:latin typeface="Cambria Math" panose="02040503050406030204" pitchFamily="18" charset="0"/>
                            </a:rPr>
                            <m:t> = </m:t>
                          </m:r>
                          <m:r>
                            <a:rPr lang="it-IT" b="1" i="1" smtClean="0">
                              <a:latin typeface="Cambria Math" panose="02040503050406030204" pitchFamily="18" charset="0"/>
                            </a:rPr>
                            <m:t>𝟏</m:t>
                          </m:r>
                        </m:sub>
                        <m:sup>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𝟏</m:t>
                          </m:r>
                        </m:sup>
                        <m:e>
                          <m:f>
                            <m:fPr>
                              <m:ctrlPr>
                                <a:rPr lang="it-IT" b="1" i="1" smtClean="0">
                                  <a:latin typeface="Cambria Math" panose="02040503050406030204" pitchFamily="18" charset="0"/>
                                </a:rPr>
                              </m:ctrlPr>
                            </m:fPr>
                            <m:num>
                              <m:r>
                                <a:rPr lang="it-IT" b="1" i="1">
                                  <a:latin typeface="Cambria Math" panose="02040503050406030204" pitchFamily="18" charset="0"/>
                                </a:rPr>
                                <m:t>𝒏</m:t>
                              </m:r>
                              <m:d>
                                <m:dPr>
                                  <m:ctrlPr>
                                    <a:rPr lang="it-IT" b="1" i="1">
                                      <a:latin typeface="Cambria Math" panose="02040503050406030204" pitchFamily="18" charset="0"/>
                                    </a:rPr>
                                  </m:ctrlPr>
                                </m:dPr>
                                <m:e>
                                  <m:r>
                                    <a:rPr lang="it-IT" b="1" i="1">
                                      <a:latin typeface="Cambria Math" panose="02040503050406030204" pitchFamily="18" charset="0"/>
                                    </a:rPr>
                                    <m:t>𝒏</m:t>
                                  </m:r>
                                  <m:r>
                                    <a:rPr lang="it-IT" b="1" i="1">
                                      <a:latin typeface="Cambria Math" panose="02040503050406030204" pitchFamily="18" charset="0"/>
                                    </a:rPr>
                                    <m:t>−</m:t>
                                  </m:r>
                                  <m:r>
                                    <a:rPr lang="it-IT" b="1" i="1">
                                      <a:latin typeface="Cambria Math" panose="02040503050406030204" pitchFamily="18" charset="0"/>
                                    </a:rPr>
                                    <m:t>𝒊</m:t>
                                  </m:r>
                                </m:e>
                              </m:d>
                            </m:num>
                            <m:den>
                              <m:d>
                                <m:dPr>
                                  <m:ctrlPr>
                                    <a:rPr lang="it-IT" b="1" i="1" smtClean="0">
                                      <a:latin typeface="Cambria Math" panose="02040503050406030204" pitchFamily="18" charset="0"/>
                                    </a:rPr>
                                  </m:ctrlPr>
                                </m:dPr>
                                <m:e>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𝟏</m:t>
                                  </m:r>
                                </m:e>
                              </m:d>
                              <m:r>
                                <a:rPr lang="it-IT" b="1" i="1" smtClean="0">
                                  <a:latin typeface="Cambria Math" panose="02040503050406030204" pitchFamily="18" charset="0"/>
                                </a:rPr>
                                <m:t>!</m:t>
                              </m:r>
                            </m:den>
                          </m:f>
                          <m:r>
                            <a:rPr lang="it-IT" b="1" i="1" smtClean="0">
                              <a:latin typeface="Cambria Math" panose="02040503050406030204" pitchFamily="18" charset="0"/>
                            </a:rPr>
                            <m:t>=</m:t>
                          </m:r>
                          <m:f>
                            <m:fPr>
                              <m:ctrlPr>
                                <a:rPr lang="it-IT" b="1" i="1" smtClean="0">
                                  <a:latin typeface="Cambria Math" panose="02040503050406030204" pitchFamily="18" charset="0"/>
                                </a:rPr>
                              </m:ctrlPr>
                            </m:fPr>
                            <m:num>
                              <m:sSup>
                                <m:sSupPr>
                                  <m:ctrlPr>
                                    <a:rPr lang="it-IT" b="1" i="1">
                                      <a:latin typeface="Cambria Math" panose="02040503050406030204" pitchFamily="18" charset="0"/>
                                    </a:rPr>
                                  </m:ctrlPr>
                                </m:sSupPr>
                                <m:e>
                                  <m:r>
                                    <a:rPr lang="it-IT" b="1" i="1">
                                      <a:latin typeface="Cambria Math" panose="02040503050406030204" pitchFamily="18" charset="0"/>
                                    </a:rPr>
                                    <m:t>𝒏</m:t>
                                  </m:r>
                                </m:e>
                                <m:sup>
                                  <m:r>
                                    <a:rPr lang="it-IT" b="1" i="1">
                                      <a:latin typeface="Cambria Math" panose="02040503050406030204" pitchFamily="18" charset="0"/>
                                    </a:rPr>
                                    <m:t>𝒏</m:t>
                                  </m:r>
                                  <m:r>
                                    <a:rPr lang="it-IT" b="1" i="1">
                                      <a:latin typeface="Cambria Math" panose="02040503050406030204" pitchFamily="18" charset="0"/>
                                    </a:rPr>
                                    <m:t>−</m:t>
                                  </m:r>
                                  <m:r>
                                    <a:rPr lang="it-IT" b="1" i="1">
                                      <a:latin typeface="Cambria Math" panose="02040503050406030204" pitchFamily="18" charset="0"/>
                                    </a:rPr>
                                    <m:t>𝟏</m:t>
                                  </m:r>
                                </m:sup>
                              </m:sSup>
                              <m:d>
                                <m:dPr>
                                  <m:ctrlPr>
                                    <a:rPr lang="it-IT" b="1" i="1">
                                      <a:latin typeface="Cambria Math" panose="02040503050406030204" pitchFamily="18" charset="0"/>
                                    </a:rPr>
                                  </m:ctrlPr>
                                </m:dPr>
                                <m:e>
                                  <m:r>
                                    <a:rPr lang="it-IT" b="1" i="1">
                                      <a:latin typeface="Cambria Math" panose="02040503050406030204" pitchFamily="18" charset="0"/>
                                    </a:rPr>
                                    <m:t>𝒏</m:t>
                                  </m:r>
                                  <m:r>
                                    <a:rPr lang="it-IT" b="1" i="1">
                                      <a:latin typeface="Cambria Math" panose="02040503050406030204" pitchFamily="18" charset="0"/>
                                    </a:rPr>
                                    <m:t>−</m:t>
                                  </m:r>
                                  <m:r>
                                    <a:rPr lang="it-IT" b="1" i="1">
                                      <a:latin typeface="Cambria Math" panose="02040503050406030204" pitchFamily="18" charset="0"/>
                                    </a:rPr>
                                    <m:t>𝟏</m:t>
                                  </m:r>
                                </m:e>
                              </m:d>
                              <m:r>
                                <a:rPr lang="it-IT" b="1" i="1">
                                  <a:latin typeface="Cambria Math" panose="02040503050406030204" pitchFamily="18" charset="0"/>
                                </a:rPr>
                                <m:t>!</m:t>
                              </m:r>
                            </m:num>
                            <m:den>
                              <m:d>
                                <m:dPr>
                                  <m:ctrlPr>
                                    <a:rPr lang="it-IT" b="1" i="1" smtClean="0">
                                      <a:latin typeface="Cambria Math" panose="02040503050406030204" pitchFamily="18" charset="0"/>
                                    </a:rPr>
                                  </m:ctrlPr>
                                </m:dPr>
                                <m:e>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𝟏</m:t>
                                  </m:r>
                                </m:e>
                              </m:d>
                              <m:r>
                                <a:rPr lang="it-IT" b="1" i="1" smtClean="0">
                                  <a:latin typeface="Cambria Math" panose="02040503050406030204" pitchFamily="18" charset="0"/>
                                </a:rPr>
                                <m:t>!</m:t>
                              </m:r>
                            </m:den>
                          </m:f>
                        </m:e>
                      </m:nary>
                      <m:r>
                        <a:rPr lang="it-IT" b="1" i="1" smtClean="0">
                          <a:latin typeface="Cambria Math" panose="02040503050406030204" pitchFamily="18" charset="0"/>
                        </a:rPr>
                        <m:t>=</m:t>
                      </m:r>
                      <m:sSup>
                        <m:sSupPr>
                          <m:ctrlPr>
                            <a:rPr lang="it-IT" b="1" i="1" smtClean="0">
                              <a:latin typeface="Cambria Math" panose="02040503050406030204" pitchFamily="18" charset="0"/>
                            </a:rPr>
                          </m:ctrlPr>
                        </m:sSupPr>
                        <m:e>
                          <m:r>
                            <a:rPr lang="it-IT" b="1" i="1" smtClean="0">
                              <a:latin typeface="Cambria Math" panose="02040503050406030204" pitchFamily="18" charset="0"/>
                            </a:rPr>
                            <m:t>𝒏</m:t>
                          </m:r>
                        </m:e>
                        <m:sup>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𝟏</m:t>
                          </m:r>
                        </m:sup>
                      </m:sSup>
                    </m:oMath>
                  </m:oMathPara>
                </a14:m>
                <a:endParaRPr lang="it-IT" b="1" dirty="0"/>
              </a:p>
              <a:p>
                <a:pPr algn="just"/>
                <a:endParaRPr lang="it-IT" dirty="0"/>
              </a:p>
              <a:p>
                <a:pPr algn="just"/>
                <a:r>
                  <a:rPr lang="it-IT" dirty="0"/>
                  <a:t>Ma la costruzione di un’arborescenza è determinata dalla radice </a:t>
                </a:r>
                <a14:m>
                  <m:oMath xmlns:m="http://schemas.openxmlformats.org/officeDocument/2006/math">
                    <m:r>
                      <a:rPr lang="it-IT" b="1" i="1" smtClean="0">
                        <a:latin typeface="Cambria Math" panose="02040503050406030204" pitchFamily="18" charset="0"/>
                      </a:rPr>
                      <m:t>𝒙</m:t>
                    </m:r>
                  </m:oMath>
                </a14:m>
                <a:r>
                  <a:rPr lang="it-IT" dirty="0"/>
                  <a:t> che prendo in considerazione inizialmente e siccome sono </a:t>
                </a:r>
                <a14:m>
                  <m:oMath xmlns:m="http://schemas.openxmlformats.org/officeDocument/2006/math">
                    <m:r>
                      <a:rPr lang="it-IT" b="1" i="1" smtClean="0">
                        <a:latin typeface="Cambria Math" panose="02040503050406030204" pitchFamily="18" charset="0"/>
                      </a:rPr>
                      <m:t>𝒏</m:t>
                    </m:r>
                  </m:oMath>
                </a14:m>
                <a:r>
                  <a:rPr lang="it-IT" dirty="0"/>
                  <a:t> le scelte possibili delle radici, allora il numero che cerchiamo è:</a:t>
                </a:r>
              </a:p>
              <a:p>
                <a:pPr algn="just"/>
                <a:endParaRPr lang="it-IT" dirty="0"/>
              </a:p>
              <a:p>
                <a:pPr algn="just"/>
                <a14:m>
                  <m:oMathPara xmlns:m="http://schemas.openxmlformats.org/officeDocument/2006/math">
                    <m:oMathParaPr>
                      <m:jc m:val="centerGroup"/>
                    </m:oMathParaPr>
                    <m:oMath xmlns:m="http://schemas.openxmlformats.org/officeDocument/2006/math">
                      <m:d>
                        <m:dPr>
                          <m:begChr m:val="|"/>
                          <m:endChr m:val="|"/>
                          <m:ctrlPr>
                            <a:rPr lang="it-IT" b="1" i="1" smtClean="0">
                              <a:latin typeface="Cambria Math" panose="02040503050406030204" pitchFamily="18" charset="0"/>
                            </a:rPr>
                          </m:ctrlPr>
                        </m:dPr>
                        <m:e>
                          <m:sSub>
                            <m:sSubPr>
                              <m:ctrlPr>
                                <a:rPr lang="it-IT" b="1" i="1" smtClean="0">
                                  <a:latin typeface="Cambria Math" panose="02040503050406030204" pitchFamily="18" charset="0"/>
                                </a:rPr>
                              </m:ctrlPr>
                            </m:sSubPr>
                            <m:e>
                              <m:r>
                                <a:rPr lang="it-IT" b="1" i="1" smtClean="0">
                                  <a:latin typeface="Cambria Math" panose="02040503050406030204" pitchFamily="18" charset="0"/>
                                </a:rPr>
                                <m:t>𝑨</m:t>
                              </m:r>
                            </m:e>
                            <m:sub>
                              <m:r>
                                <a:rPr lang="it-IT" b="1" i="1" smtClean="0">
                                  <a:latin typeface="Cambria Math" panose="02040503050406030204" pitchFamily="18" charset="0"/>
                                </a:rPr>
                                <m:t>𝒆</m:t>
                              </m:r>
                            </m:sub>
                          </m:sSub>
                        </m:e>
                      </m:d>
                      <m:r>
                        <a:rPr lang="it-IT" b="1" i="1" smtClean="0">
                          <a:latin typeface="Cambria Math" panose="02040503050406030204" pitchFamily="18" charset="0"/>
                        </a:rPr>
                        <m:t>=</m:t>
                      </m:r>
                      <m:sSup>
                        <m:sSupPr>
                          <m:ctrlPr>
                            <a:rPr lang="it-IT" b="1" i="1" smtClean="0">
                              <a:latin typeface="Cambria Math" panose="02040503050406030204" pitchFamily="18" charset="0"/>
                            </a:rPr>
                          </m:ctrlPr>
                        </m:sSupPr>
                        <m:e>
                          <m:r>
                            <a:rPr lang="it-IT" b="1" i="1" smtClean="0">
                              <a:latin typeface="Cambria Math" panose="02040503050406030204" pitchFamily="18" charset="0"/>
                            </a:rPr>
                            <m:t>𝒏</m:t>
                          </m:r>
                        </m:e>
                        <m:sup>
                          <m:r>
                            <a:rPr lang="it-IT" b="1" i="1" smtClean="0">
                              <a:latin typeface="Cambria Math" panose="02040503050406030204" pitchFamily="18" charset="0"/>
                            </a:rPr>
                            <m:t>𝒏</m:t>
                          </m:r>
                          <m:r>
                            <a:rPr lang="it-IT" b="1" i="1" smtClean="0">
                              <a:latin typeface="Cambria Math" panose="02040503050406030204" pitchFamily="18" charset="0"/>
                            </a:rPr>
                            <m:t>−</m:t>
                          </m:r>
                          <m:r>
                            <a:rPr lang="it-IT" b="1" i="1" smtClean="0">
                              <a:latin typeface="Cambria Math" panose="02040503050406030204" pitchFamily="18" charset="0"/>
                            </a:rPr>
                            <m:t>𝟐</m:t>
                          </m:r>
                        </m:sup>
                      </m:sSup>
                    </m:oMath>
                  </m:oMathPara>
                </a14:m>
                <a:endParaRPr lang="it-IT" b="1" dirty="0"/>
              </a:p>
              <a:p>
                <a:pPr algn="r"/>
                <a14:m>
                  <m:oMathPara xmlns:m="http://schemas.openxmlformats.org/officeDocument/2006/math">
                    <m:oMathParaPr>
                      <m:jc m:val="right"/>
                    </m:oMathParaPr>
                    <m:oMath xmlns:m="http://schemas.openxmlformats.org/officeDocument/2006/math">
                      <m:r>
                        <a:rPr lang="it-IT" i="1" smtClean="0">
                          <a:latin typeface="Cambria Math" panose="02040503050406030204" pitchFamily="18" charset="0"/>
                          <a:ea typeface="Cambria Math" panose="02040503050406030204" pitchFamily="18" charset="0"/>
                        </a:rPr>
                        <m:t>∎</m:t>
                      </m:r>
                    </m:oMath>
                  </m:oMathPara>
                </a14:m>
                <a:endParaRPr lang="it-IT" dirty="0"/>
              </a:p>
            </p:txBody>
          </p:sp>
        </mc:Choice>
        <mc:Fallback xmlns="">
          <p:sp>
            <p:nvSpPr>
              <p:cNvPr id="2" name="CasellaDiTesto 1">
                <a:extLst>
                  <a:ext uri="{FF2B5EF4-FFF2-40B4-BE49-F238E27FC236}">
                    <a16:creationId xmlns:a16="http://schemas.microsoft.com/office/drawing/2014/main" id="{98C5BDBF-600C-471E-8F6E-576A57720632}"/>
                  </a:ext>
                </a:extLst>
              </p:cNvPr>
              <p:cNvSpPr txBox="1">
                <a:spLocks noRot="1" noChangeAspect="1" noMove="1" noResize="1" noEditPoints="1" noAdjustHandles="1" noChangeArrowheads="1" noChangeShapeType="1" noTextEdit="1"/>
              </p:cNvSpPr>
              <p:nvPr/>
            </p:nvSpPr>
            <p:spPr>
              <a:xfrm>
                <a:off x="557005" y="223235"/>
                <a:ext cx="11077989" cy="6634765"/>
              </a:xfrm>
              <a:prstGeom prst="rect">
                <a:avLst/>
              </a:prstGeom>
              <a:blipFill>
                <a:blip r:embed="rId2"/>
                <a:stretch>
                  <a:fillRect l="-440" t="-551" r="-440"/>
                </a:stretch>
              </a:blipFill>
            </p:spPr>
            <p:txBody>
              <a:bodyPr/>
              <a:lstStyle/>
              <a:p>
                <a:r>
                  <a:rPr lang="it-IT">
                    <a:noFill/>
                  </a:rPr>
                  <a:t> </a:t>
                </a:r>
              </a:p>
            </p:txBody>
          </p:sp>
        </mc:Fallback>
      </mc:AlternateContent>
      <p:cxnSp>
        <p:nvCxnSpPr>
          <p:cNvPr id="6" name="Connettore diritto 5">
            <a:extLst>
              <a:ext uri="{FF2B5EF4-FFF2-40B4-BE49-F238E27FC236}">
                <a16:creationId xmlns:a16="http://schemas.microsoft.com/office/drawing/2014/main" id="{02DC87A8-EB85-4702-A9DE-320E502BDF34}"/>
              </a:ext>
            </a:extLst>
          </p:cNvPr>
          <p:cNvCxnSpPr/>
          <p:nvPr/>
        </p:nvCxnSpPr>
        <p:spPr>
          <a:xfrm flipV="1">
            <a:off x="6579704" y="4467329"/>
            <a:ext cx="914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5ACE5731-BD5E-45B2-AF82-D858862F9BB8}"/>
              </a:ext>
            </a:extLst>
          </p:cNvPr>
          <p:cNvCxnSpPr/>
          <p:nvPr/>
        </p:nvCxnSpPr>
        <p:spPr>
          <a:xfrm flipV="1">
            <a:off x="6344476" y="4820891"/>
            <a:ext cx="91440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08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169589-5619-4001-93FA-CDCA38D2FF9D}"/>
              </a:ext>
            </a:extLst>
          </p:cNvPr>
          <p:cNvSpPr>
            <a:spLocks noGrp="1"/>
          </p:cNvSpPr>
          <p:nvPr>
            <p:ph type="title"/>
          </p:nvPr>
        </p:nvSpPr>
        <p:spPr>
          <a:xfrm>
            <a:off x="838200" y="836612"/>
            <a:ext cx="10515600" cy="1325563"/>
          </a:xfrm>
        </p:spPr>
        <p:txBody>
          <a:bodyPr>
            <a:normAutofit/>
            <a:scene3d>
              <a:camera prst="orthographicFront"/>
              <a:lightRig rig="flood" dir="t"/>
            </a:scene3d>
            <a:sp3d extrusionH="57150" prstMaterial="dkEdge">
              <a:bevelT w="82550" h="38100" prst="coolSlant"/>
              <a:bevelB w="38100" h="38100" prst="relaxedInset"/>
            </a:sp3d>
          </a:bodyPr>
          <a:lstStyle/>
          <a:p>
            <a:pPr algn="ctr"/>
            <a:r>
              <a:rPr lang="it-IT" sz="6600" b="1" dirty="0">
                <a:solidFill>
                  <a:schemeClr val="bg1"/>
                </a:solidFill>
                <a:latin typeface="Abadi Extra Light" panose="020B0204020104020204" pitchFamily="34" charset="0"/>
              </a:rPr>
              <a:t>Anteprima</a:t>
            </a:r>
          </a:p>
        </p:txBody>
      </p:sp>
      <mc:AlternateContent xmlns:mc="http://schemas.openxmlformats.org/markup-compatibility/2006">
        <mc:Choice xmlns:psuz="http://schemas.microsoft.com/office/powerpoint/2016/summaryzoom" Requires="psuz">
          <p:graphicFrame>
            <p:nvGraphicFramePr>
              <p:cNvPr id="5" name="Sommario delle anteprime 4">
                <a:extLst>
                  <a:ext uri="{FF2B5EF4-FFF2-40B4-BE49-F238E27FC236}">
                    <a16:creationId xmlns:a16="http://schemas.microsoft.com/office/drawing/2014/main" id="{295AAE7C-DBEF-4A6C-A5EF-E128440CA3E2}"/>
                  </a:ext>
                </a:extLst>
              </p:cNvPr>
              <p:cNvGraphicFramePr>
                <a:graphicFrameLocks noChangeAspect="1"/>
              </p:cNvGraphicFramePr>
              <p:nvPr>
                <p:extLst>
                  <p:ext uri="{D42A27DB-BD31-4B8C-83A1-F6EECF244321}">
                    <p14:modId xmlns:p14="http://schemas.microsoft.com/office/powerpoint/2010/main" val="2218308177"/>
                  </p:ext>
                </p:extLst>
              </p:nvPr>
            </p:nvGraphicFramePr>
            <p:xfrm>
              <a:off x="419100" y="2244347"/>
              <a:ext cx="11353800" cy="3777041"/>
            </p:xfrm>
            <a:graphic>
              <a:graphicData uri="http://schemas.microsoft.com/office/powerpoint/2016/summaryzoom">
                <psuz:summaryZm>
                  <psuz:summaryZmObj sectionId="{EC562DCF-7F60-443D-8CA7-FDA33D3A56F2}">
                    <psuz:zmPr id="{309903A3-9E38-41C6-B554-51A8502445FA}" transitionDur="1000">
                      <p166:blipFill xmlns:p166="http://schemas.microsoft.com/office/powerpoint/2016/6/main">
                        <a:blip r:embed="rId2"/>
                        <a:stretch>
                          <a:fillRect/>
                        </a:stretch>
                      </p166:blipFill>
                      <p166:spPr xmlns:p166="http://schemas.microsoft.com/office/powerpoint/2016/6/main">
                        <a:xfrm>
                          <a:off x="414414" y="700630"/>
                          <a:ext cx="2043684" cy="1149572"/>
                        </a:xfrm>
                        <a:prstGeom prst="rect">
                          <a:avLst/>
                        </a:prstGeom>
                        <a:ln w="3175">
                          <a:solidFill>
                            <a:prstClr val="ltGray"/>
                          </a:solidFill>
                        </a:ln>
                      </p166:spPr>
                    </psuz:zmPr>
                  </psuz:summaryZmObj>
                  <psuz:summaryZmObj sectionId="{DD7660DD-8469-4B7E-A7AF-3A9BE0C368D9}">
                    <psuz:zmPr id="{035A98BF-CAF8-4692-B6B7-532AC3E310ED}" transitionDur="1000">
                      <p166:blipFill xmlns:p166="http://schemas.microsoft.com/office/powerpoint/2016/6/main">
                        <a:blip r:embed="rId3"/>
                        <a:stretch>
                          <a:fillRect/>
                        </a:stretch>
                      </p166:blipFill>
                      <p166:spPr xmlns:p166="http://schemas.microsoft.com/office/powerpoint/2016/6/main">
                        <a:xfrm>
                          <a:off x="2534736" y="700630"/>
                          <a:ext cx="2043684" cy="1149572"/>
                        </a:xfrm>
                        <a:prstGeom prst="rect">
                          <a:avLst/>
                        </a:prstGeom>
                        <a:ln w="3175">
                          <a:solidFill>
                            <a:prstClr val="ltGray"/>
                          </a:solidFill>
                        </a:ln>
                      </p166:spPr>
                    </psuz:zmPr>
                  </psuz:summaryZmObj>
                  <psuz:summaryZmObj sectionId="{7D7FC97E-A706-4E6F-B515-276F43D709C0}">
                    <psuz:zmPr id="{8E709020-D094-4749-85C5-C93A810AA3A9}" transitionDur="1000">
                      <p166:blipFill xmlns:p166="http://schemas.microsoft.com/office/powerpoint/2016/6/main">
                        <a:blip r:embed="rId4"/>
                        <a:stretch>
                          <a:fillRect/>
                        </a:stretch>
                      </p166:blipFill>
                      <p166:spPr xmlns:p166="http://schemas.microsoft.com/office/powerpoint/2016/6/main">
                        <a:xfrm>
                          <a:off x="4655058" y="700630"/>
                          <a:ext cx="2043684" cy="1149572"/>
                        </a:xfrm>
                        <a:prstGeom prst="rect">
                          <a:avLst/>
                        </a:prstGeom>
                        <a:ln w="3175">
                          <a:solidFill>
                            <a:prstClr val="ltGray"/>
                          </a:solidFill>
                        </a:ln>
                      </p166:spPr>
                    </psuz:zmPr>
                  </psuz:summaryZmObj>
                  <psuz:summaryZmObj sectionId="{B2CEDD2C-5DC4-40B0-AF64-799071827AB6}">
                    <psuz:zmPr id="{EBF4A747-A746-41D0-9DDB-2B34C3AE51A2}" transitionDur="1000" showBg="0">
                      <p166:blipFill xmlns:p166="http://schemas.microsoft.com/office/powerpoint/2016/6/main">
                        <a:blip r:embed="rId5"/>
                        <a:stretch>
                          <a:fillRect/>
                        </a:stretch>
                      </p166:blipFill>
                      <p166:spPr xmlns:p166="http://schemas.microsoft.com/office/powerpoint/2016/6/main">
                        <a:xfrm>
                          <a:off x="6775380" y="700630"/>
                          <a:ext cx="2043684" cy="1149572"/>
                        </a:xfrm>
                        <a:prstGeom prst="rect">
                          <a:avLst/>
                        </a:prstGeom>
                      </p166:spPr>
                    </psuz:zmPr>
                  </psuz:summaryZmObj>
                  <psuz:summaryZmObj sectionId="{D5923EB0-A225-4213-85DB-39C4F05757EC}">
                    <psuz:zmPr id="{9988E906-8585-48D4-ABB1-914F3E6FBE56}" transitionDur="1000">
                      <p166:blipFill xmlns:p166="http://schemas.microsoft.com/office/powerpoint/2016/6/main">
                        <a:blip r:embed="rId6"/>
                        <a:stretch>
                          <a:fillRect/>
                        </a:stretch>
                      </p166:blipFill>
                      <p166:spPr xmlns:p166="http://schemas.microsoft.com/office/powerpoint/2016/6/main">
                        <a:xfrm>
                          <a:off x="8895702" y="700630"/>
                          <a:ext cx="2043684" cy="1149572"/>
                        </a:xfrm>
                        <a:prstGeom prst="rect">
                          <a:avLst/>
                        </a:prstGeom>
                        <a:ln w="3175">
                          <a:solidFill>
                            <a:prstClr val="ltGray"/>
                          </a:solidFill>
                        </a:ln>
                      </p166:spPr>
                    </psuz:zmPr>
                  </psuz:summaryZmObj>
                  <psuz:summaryZmObj sectionId="{01884B23-8C65-4E32-9A66-4D2E960EBD15}">
                    <psuz:zmPr id="{C20EB72A-EA63-4C93-9023-C347595B7E9F}" transitionDur="1000">
                      <p166:blipFill xmlns:p166="http://schemas.microsoft.com/office/powerpoint/2016/6/main">
                        <a:blip r:embed="rId7"/>
                        <a:stretch>
                          <a:fillRect/>
                        </a:stretch>
                      </p166:blipFill>
                      <p166:spPr xmlns:p166="http://schemas.microsoft.com/office/powerpoint/2016/6/main">
                        <a:xfrm>
                          <a:off x="414414" y="1926840"/>
                          <a:ext cx="2043684" cy="1149572"/>
                        </a:xfrm>
                        <a:prstGeom prst="rect">
                          <a:avLst/>
                        </a:prstGeom>
                        <a:ln w="3175">
                          <a:solidFill>
                            <a:prstClr val="ltGray"/>
                          </a:solidFill>
                        </a:ln>
                      </p166:spPr>
                    </psuz:zmPr>
                  </psuz:summaryZmObj>
                  <psuz:summaryZmObj sectionId="{23C26059-A7D5-4F06-B534-CE92FDEE0A0D}">
                    <psuz:zmPr id="{B7726797-EBDC-41CD-A785-1DA06E11A9EE}" transitionDur="1000">
                      <p166:blipFill xmlns:p166="http://schemas.microsoft.com/office/powerpoint/2016/6/main">
                        <a:blip r:embed="rId8"/>
                        <a:stretch>
                          <a:fillRect/>
                        </a:stretch>
                      </p166:blipFill>
                      <p166:spPr xmlns:p166="http://schemas.microsoft.com/office/powerpoint/2016/6/main">
                        <a:xfrm>
                          <a:off x="2534736" y="1926840"/>
                          <a:ext cx="2043684" cy="1149572"/>
                        </a:xfrm>
                        <a:prstGeom prst="rect">
                          <a:avLst/>
                        </a:prstGeom>
                        <a:ln w="3175">
                          <a:solidFill>
                            <a:prstClr val="ltGray"/>
                          </a:solidFill>
                        </a:ln>
                      </p166:spPr>
                    </psuz:zmPr>
                  </psuz:summaryZmObj>
                  <psuz:summaryZmObj sectionId="{7458AD00-50E6-4461-AC6D-C39CA707F9CA}">
                    <psuz:zmPr id="{1607D718-B401-4F99-BA37-9D3F3ECC7C29}" transitionDur="1000">
                      <p166:blipFill xmlns:p166="http://schemas.microsoft.com/office/powerpoint/2016/6/main">
                        <a:blip r:embed="rId9"/>
                        <a:stretch>
                          <a:fillRect/>
                        </a:stretch>
                      </p166:blipFill>
                      <p166:spPr xmlns:p166="http://schemas.microsoft.com/office/powerpoint/2016/6/main">
                        <a:xfrm>
                          <a:off x="4655058" y="1926840"/>
                          <a:ext cx="2043684" cy="1149572"/>
                        </a:xfrm>
                        <a:prstGeom prst="rect">
                          <a:avLst/>
                        </a:prstGeom>
                        <a:ln w="3175">
                          <a:solidFill>
                            <a:prstClr val="ltGray"/>
                          </a:solidFill>
                        </a:ln>
                      </p166:spPr>
                    </psuz:zmPr>
                  </psuz:summaryZmObj>
                  <psuz:summaryZmObj sectionId="{AA448BA6-F2DE-4710-9856-B30D1AA5D1E8}">
                    <psuz:zmPr id="{EC403D11-4C02-4E4E-8BEF-3C0ECA0044CC}" transitionDur="1000">
                      <p166:blipFill xmlns:p166="http://schemas.microsoft.com/office/powerpoint/2016/6/main">
                        <a:blip r:embed="rId10"/>
                        <a:stretch>
                          <a:fillRect/>
                        </a:stretch>
                      </p166:blipFill>
                      <p166:spPr xmlns:p166="http://schemas.microsoft.com/office/powerpoint/2016/6/main">
                        <a:xfrm>
                          <a:off x="6775380" y="1926840"/>
                          <a:ext cx="2043684" cy="1149572"/>
                        </a:xfrm>
                        <a:prstGeom prst="rect">
                          <a:avLst/>
                        </a:prstGeom>
                        <a:ln w="3175">
                          <a:solidFill>
                            <a:prstClr val="ltGray"/>
                          </a:solidFill>
                        </a:ln>
                      </p166:spPr>
                    </psuz:zmPr>
                  </psuz:summaryZmObj>
                  <psuz:summaryZmObj sectionId="{89DD91C1-2BDF-4D44-A95F-2DAB09F06654}">
                    <psuz:zmPr id="{1D0DADF3-6A1F-4A8A-BD57-B27C78EA5E25}" transitionDur="1000">
                      <p166:blipFill xmlns:p166="http://schemas.microsoft.com/office/powerpoint/2016/6/main">
                        <a:blip r:embed="rId11"/>
                        <a:stretch>
                          <a:fillRect/>
                        </a:stretch>
                      </p166:blipFill>
                      <p166:spPr xmlns:p166="http://schemas.microsoft.com/office/powerpoint/2016/6/main">
                        <a:xfrm>
                          <a:off x="8895702" y="1926840"/>
                          <a:ext cx="2043684" cy="1149572"/>
                        </a:xfrm>
                        <a:prstGeom prst="rect">
                          <a:avLst/>
                        </a:prstGeom>
                        <a:ln w="3175">
                          <a:solidFill>
                            <a:prstClr val="ltGray"/>
                          </a:solidFill>
                        </a:ln>
                      </p166:spPr>
                    </psuz:zmPr>
                  </psuz:summaryZmObj>
                  <psuz:gridLayout/>
                </psuz:summaryZm>
              </a:graphicData>
            </a:graphic>
          </p:graphicFrame>
        </mc:Choice>
        <mc:Fallback>
          <p:grpSp>
            <p:nvGrpSpPr>
              <p:cNvPr id="5" name="Sommario delle anteprime 4">
                <a:extLst>
                  <a:ext uri="{FF2B5EF4-FFF2-40B4-BE49-F238E27FC236}">
                    <a16:creationId xmlns:a16="http://schemas.microsoft.com/office/drawing/2014/main" id="{295AAE7C-DBEF-4A6C-A5EF-E128440CA3E2}"/>
                  </a:ext>
                </a:extLst>
              </p:cNvPr>
              <p:cNvGrpSpPr>
                <a:grpSpLocks noGrp="1" noUngrp="1" noRot="1" noChangeAspect="1" noMove="1" noResize="1"/>
              </p:cNvGrpSpPr>
              <p:nvPr/>
            </p:nvGrpSpPr>
            <p:grpSpPr>
              <a:xfrm>
                <a:off x="419100" y="2244347"/>
                <a:ext cx="11353800" cy="3777041"/>
                <a:chOff x="419100" y="2244347"/>
                <a:chExt cx="11353800" cy="3777041"/>
              </a:xfrm>
            </p:grpSpPr>
            <p:pic>
              <p:nvPicPr>
                <p:cNvPr id="3" name="Immagine 3">
                  <a:hlinkClick r:id="rId12"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833514" y="2944977"/>
                  <a:ext cx="2043684" cy="1149572"/>
                </a:xfrm>
                <a:prstGeom prst="rect">
                  <a:avLst/>
                </a:prstGeom>
                <a:ln w="3175">
                  <a:solidFill>
                    <a:prstClr val="ltGray"/>
                  </a:solidFill>
                </a:ln>
              </p:spPr>
            </p:pic>
            <p:pic>
              <p:nvPicPr>
                <p:cNvPr id="4" name="Immagine 4">
                  <a:hlinkClick r:id="rId13"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2953836" y="2944977"/>
                  <a:ext cx="2043684" cy="1149572"/>
                </a:xfrm>
                <a:prstGeom prst="rect">
                  <a:avLst/>
                </a:prstGeom>
                <a:ln w="3175">
                  <a:solidFill>
                    <a:prstClr val="ltGray"/>
                  </a:solidFill>
                </a:ln>
              </p:spPr>
            </p:pic>
            <p:pic>
              <p:nvPicPr>
                <p:cNvPr id="6" name="Immagine 6">
                  <a:hlinkClick r:id="rId14"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5074158" y="2944977"/>
                  <a:ext cx="2043684" cy="1149572"/>
                </a:xfrm>
                <a:prstGeom prst="rect">
                  <a:avLst/>
                </a:prstGeom>
                <a:ln w="3175">
                  <a:solidFill>
                    <a:prstClr val="ltGray"/>
                  </a:solidFill>
                </a:ln>
              </p:spPr>
            </p:pic>
            <p:pic>
              <p:nvPicPr>
                <p:cNvPr id="7" name="Immagine 7">
                  <a:hlinkClick r:id="rId15"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194480" y="2944977"/>
                  <a:ext cx="2043684" cy="1149572"/>
                </a:xfrm>
                <a:prstGeom prst="rect">
                  <a:avLst/>
                </a:prstGeom>
              </p:spPr>
            </p:pic>
            <p:pic>
              <p:nvPicPr>
                <p:cNvPr id="8" name="Immagine 8">
                  <a:hlinkClick r:id="rId16"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9314802" y="2944977"/>
                  <a:ext cx="2043684" cy="1149572"/>
                </a:xfrm>
                <a:prstGeom prst="rect">
                  <a:avLst/>
                </a:prstGeom>
                <a:ln w="3175">
                  <a:solidFill>
                    <a:prstClr val="ltGray"/>
                  </a:solidFill>
                </a:ln>
              </p:spPr>
            </p:pic>
            <p:pic>
              <p:nvPicPr>
                <p:cNvPr id="9" name="Immagine 9">
                  <a:hlinkClick r:id="rId17"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833514" y="4171187"/>
                  <a:ext cx="2043684" cy="1149572"/>
                </a:xfrm>
                <a:prstGeom prst="rect">
                  <a:avLst/>
                </a:prstGeom>
                <a:ln w="3175">
                  <a:solidFill>
                    <a:prstClr val="ltGray"/>
                  </a:solidFill>
                </a:ln>
              </p:spPr>
            </p:pic>
            <p:pic>
              <p:nvPicPr>
                <p:cNvPr id="10" name="Immagine 10">
                  <a:hlinkClick r:id="rId18"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2953836" y="4171187"/>
                  <a:ext cx="2043684" cy="1149572"/>
                </a:xfrm>
                <a:prstGeom prst="rect">
                  <a:avLst/>
                </a:prstGeom>
                <a:ln w="3175">
                  <a:solidFill>
                    <a:prstClr val="ltGray"/>
                  </a:solidFill>
                </a:ln>
              </p:spPr>
            </p:pic>
            <p:pic>
              <p:nvPicPr>
                <p:cNvPr id="11" name="Immagine 11">
                  <a:hlinkClick r:id="rId19"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5074158" y="4171187"/>
                  <a:ext cx="2043684" cy="1149572"/>
                </a:xfrm>
                <a:prstGeom prst="rect">
                  <a:avLst/>
                </a:prstGeom>
                <a:ln w="3175">
                  <a:solidFill>
                    <a:prstClr val="ltGray"/>
                  </a:solidFill>
                </a:ln>
              </p:spPr>
            </p:pic>
            <p:pic>
              <p:nvPicPr>
                <p:cNvPr id="12" name="Immagine 12">
                  <a:hlinkClick r:id="rId20"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7194480" y="4171187"/>
                  <a:ext cx="2043684" cy="1149572"/>
                </a:xfrm>
                <a:prstGeom prst="rect">
                  <a:avLst/>
                </a:prstGeom>
                <a:ln w="3175">
                  <a:solidFill>
                    <a:prstClr val="ltGray"/>
                  </a:solidFill>
                </a:ln>
              </p:spPr>
            </p:pic>
            <p:pic>
              <p:nvPicPr>
                <p:cNvPr id="13" name="Immagine 13">
                  <a:hlinkClick r:id="rId21"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9314802" y="4171187"/>
                  <a:ext cx="2043684" cy="1149572"/>
                </a:xfrm>
                <a:prstGeom prst="rect">
                  <a:avLst/>
                </a:prstGeom>
                <a:ln w="3175">
                  <a:solidFill>
                    <a:prstClr val="ltGray"/>
                  </a:solidFill>
                </a:ln>
              </p:spPr>
            </p:pic>
          </p:grpSp>
        </mc:Fallback>
      </mc:AlternateContent>
    </p:spTree>
    <p:extLst>
      <p:ext uri="{BB962C8B-B14F-4D97-AF65-F5344CB8AC3E}">
        <p14:creationId xmlns:p14="http://schemas.microsoft.com/office/powerpoint/2010/main" val="8698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olo 14">
            <a:extLst>
              <a:ext uri="{FF2B5EF4-FFF2-40B4-BE49-F238E27FC236}">
                <a16:creationId xmlns:a16="http://schemas.microsoft.com/office/drawing/2014/main" id="{A1B52305-FE3C-4ADC-B29B-D58F95A88A96}"/>
              </a:ext>
            </a:extLst>
          </p:cNvPr>
          <p:cNvSpPr>
            <a:spLocks noGrp="1"/>
          </p:cNvSpPr>
          <p:nvPr>
            <p:ph type="ctrTitle"/>
          </p:nvPr>
        </p:nvSpPr>
        <p:spPr>
          <a:xfrm>
            <a:off x="1802060" y="2953592"/>
            <a:ext cx="8587880" cy="950816"/>
          </a:xfrm>
        </p:spPr>
        <p:txBody>
          <a:bodyPr vert="horz" lIns="91440" tIns="45720" rIns="91440" bIns="45720" rtlCol="0" anchor="b">
            <a:noAutofit/>
            <a:scene3d>
              <a:camera prst="orthographicFront"/>
              <a:lightRig rig="flood" dir="t"/>
            </a:scene3d>
            <a:sp3d extrusionH="38100" prstMaterial="dkEdge">
              <a:bevelT w="82550" h="38100" prst="coolSlant"/>
              <a:bevelB w="38100" h="38100" prst="relaxedInset"/>
              <a:extrusionClr>
                <a:srgbClr val="FFFFFF"/>
              </a:extrusionClr>
            </a:sp3d>
          </a:bodyPr>
          <a:lstStyle/>
          <a:p>
            <a:pPr algn="ctr"/>
            <a:r>
              <a:rPr lang="en-US" sz="8000" b="1" kern="1200" dirty="0" err="1">
                <a:solidFill>
                  <a:schemeClr val="bg1"/>
                </a:solidFill>
                <a:effectLst>
                  <a:glow rad="50800">
                    <a:srgbClr val="7030A0">
                      <a:alpha val="54000"/>
                    </a:srgbClr>
                  </a:glow>
                </a:effectLst>
                <a:latin typeface="Abadi Extra Light" panose="020B0204020104020204" pitchFamily="34" charset="0"/>
              </a:rPr>
              <a:t>Applicazioni</a:t>
            </a:r>
            <a:endParaRPr lang="en-US" sz="8000" b="1" kern="1200" dirty="0">
              <a:solidFill>
                <a:schemeClr val="bg1"/>
              </a:solidFill>
              <a:effectLst>
                <a:glow rad="50800">
                  <a:srgbClr val="7030A0">
                    <a:alpha val="54000"/>
                  </a:srgbClr>
                </a:glow>
              </a:effectLst>
              <a:latin typeface="Abadi Extra Light" panose="020B0204020104020204" pitchFamily="34" charset="0"/>
            </a:endParaRPr>
          </a:p>
        </p:txBody>
      </p:sp>
    </p:spTree>
    <p:extLst>
      <p:ext uri="{BB962C8B-B14F-4D97-AF65-F5344CB8AC3E}">
        <p14:creationId xmlns:p14="http://schemas.microsoft.com/office/powerpoint/2010/main" val="3556105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7A02CC-6356-4876-8581-E59B9D5C0FFC}"/>
              </a:ext>
            </a:extLst>
          </p:cNvPr>
          <p:cNvSpPr>
            <a:spLocks noGrp="1"/>
          </p:cNvSpPr>
          <p:nvPr>
            <p:ph type="title"/>
          </p:nvPr>
        </p:nvSpPr>
        <p:spPr>
          <a:xfrm>
            <a:off x="1549440" y="955496"/>
            <a:ext cx="9093120" cy="1004889"/>
          </a:xfrm>
        </p:spPr>
        <p:txBody>
          <a:bodyPr>
            <a:scene3d>
              <a:camera prst="orthographicFront"/>
              <a:lightRig rig="flood" dir="t"/>
            </a:scene3d>
            <a:sp3d extrusionH="57150" prstMaterial="dkEdge">
              <a:bevelT w="82550" h="38100" prst="coolSlant"/>
              <a:bevelB w="38100" h="38100" prst="relaxedInset"/>
            </a:sp3d>
          </a:bodyPr>
          <a:lstStyle/>
          <a:p>
            <a:r>
              <a:rPr lang="it-IT" sz="3200" b="1" dirty="0">
                <a:solidFill>
                  <a:schemeClr val="bg1"/>
                </a:solidFill>
                <a:hlinkClick r:id="rId2" action="ppaction://hlinksldjump">
                  <a:extLst>
                    <a:ext uri="{A12FA001-AC4F-418D-AE19-62706E023703}">
                      <ahyp:hlinkClr xmlns:ahyp="http://schemas.microsoft.com/office/drawing/2018/hyperlinkcolor" val="tx"/>
                    </a:ext>
                  </a:extLst>
                </a:hlinkClick>
              </a:rPr>
              <a:t>Prima applicazione della Formula di Cayley</a:t>
            </a:r>
            <a:endParaRPr lang="it-IT" sz="3200" b="1" dirty="0">
              <a:solidFill>
                <a:schemeClr val="bg1"/>
              </a:solidFill>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FE469ADC-528A-459D-BA04-5CC25FF34620}"/>
                  </a:ext>
                </a:extLst>
              </p:cNvPr>
              <p:cNvSpPr>
                <a:spLocks noGrp="1"/>
              </p:cNvSpPr>
              <p:nvPr>
                <p:ph idx="1"/>
              </p:nvPr>
            </p:nvSpPr>
            <p:spPr>
              <a:xfrm>
                <a:off x="495760" y="2489812"/>
                <a:ext cx="11193136" cy="4219460"/>
              </a:xfrm>
            </p:spPr>
            <p:txBody>
              <a:bodyPr>
                <a:normAutofit fontScale="92500" lnSpcReduction="10000"/>
              </a:bodyPr>
              <a:lstStyle/>
              <a:p>
                <a:r>
                  <a:rPr lang="it-IT" dirty="0"/>
                  <a:t>Nella sezione sui grafi etichettati c’eravamo posti un quesito:</a:t>
                </a:r>
              </a:p>
              <a:p>
                <a:pPr marL="0" indent="0">
                  <a:buNone/>
                </a:pPr>
                <a:endParaRPr lang="it-IT" sz="2000" dirty="0"/>
              </a:p>
              <a:p>
                <a:pPr marL="0" indent="0" algn="ctr">
                  <a:buNone/>
                </a:pPr>
                <a:r>
                  <a:rPr lang="it-IT" sz="2000" b="1" dirty="0">
                    <a:solidFill>
                      <a:schemeClr val="tx1"/>
                    </a:solidFill>
                    <a:hlinkClick r:id="rId3" action="ppaction://hlinksldjump">
                      <a:extLst>
                        <a:ext uri="{A12FA001-AC4F-418D-AE19-62706E023703}">
                          <ahyp:hlinkClr xmlns:ahyp="http://schemas.microsoft.com/office/drawing/2018/hyperlinkcolor" val="tx"/>
                        </a:ext>
                      </a:extLst>
                    </a:hlinkClick>
                  </a:rPr>
                  <a:t>« Quanti alberi etichettati distinti ci sono con 4 vertici? »</a:t>
                </a:r>
                <a:endParaRPr lang="it-IT" sz="2000" b="1" dirty="0">
                  <a:solidFill>
                    <a:schemeClr val="tx1"/>
                  </a:solidFill>
                </a:endParaRPr>
              </a:p>
              <a:p>
                <a:pPr marL="0" indent="0" algn="ctr">
                  <a:buNone/>
                </a:pPr>
                <a:endParaRPr lang="it-IT" b="1" dirty="0"/>
              </a:p>
              <a:p>
                <a:pPr marL="0" indent="0" algn="just">
                  <a:buNone/>
                </a:pPr>
                <a:r>
                  <a:rPr lang="it-IT" sz="1800" dirty="0">
                    <a:solidFill>
                      <a:schemeClr val="tx1"/>
                    </a:solidFill>
                  </a:rPr>
                  <a:t>La risposta si può trovare senza fare tutti i </a:t>
                </a:r>
                <a:r>
                  <a:rPr lang="it-IT" dirty="0">
                    <a:solidFill>
                      <a:schemeClr val="tx1"/>
                    </a:solidFill>
                  </a:rPr>
                  <a:t>possibili </a:t>
                </a:r>
                <a:r>
                  <a:rPr lang="it-IT" sz="1800" dirty="0">
                    <a:solidFill>
                      <a:schemeClr val="tx1"/>
                    </a:solidFill>
                  </a:rPr>
                  <a:t>di</a:t>
                </a:r>
                <a:r>
                  <a:rPr lang="it-IT" dirty="0">
                    <a:solidFill>
                      <a:schemeClr val="tx1"/>
                    </a:solidFill>
                  </a:rPr>
                  <a:t>segni poiché possiamo applicare la Formula di Cayley al problema ed ottenere la risposta:</a:t>
                </a:r>
              </a:p>
              <a:p>
                <a:pPr marL="0" indent="0" algn="just">
                  <a:buNone/>
                </a:pPr>
                <a:endParaRPr lang="it-IT" sz="1800" dirty="0">
                  <a:solidFill>
                    <a:schemeClr val="tx1"/>
                  </a:solidFill>
                </a:endParaRPr>
              </a:p>
              <a:p>
                <a:pPr marL="0" indent="0" algn="ctr">
                  <a:buNone/>
                </a:pPr>
                <a:r>
                  <a:rPr lang="it-IT" dirty="0">
                    <a:solidFill>
                      <a:schemeClr val="tx1"/>
                    </a:solidFill>
                  </a:rPr>
                  <a:t> </a:t>
                </a:r>
                <a14:m>
                  <m:oMath xmlns:m="http://schemas.openxmlformats.org/officeDocument/2006/math">
                    <m:sSup>
                      <m:sSupPr>
                        <m:ctrlPr>
                          <a:rPr lang="it-IT" b="1" i="1" smtClean="0">
                            <a:solidFill>
                              <a:schemeClr val="tx1"/>
                            </a:solidFill>
                            <a:latin typeface="Cambria Math" panose="02040503050406030204" pitchFamily="18" charset="0"/>
                          </a:rPr>
                        </m:ctrlPr>
                      </m:sSupPr>
                      <m:e>
                        <m:r>
                          <a:rPr lang="it-IT" b="1" i="1" smtClean="0">
                            <a:solidFill>
                              <a:schemeClr val="tx1"/>
                            </a:solidFill>
                            <a:latin typeface="Cambria Math" panose="02040503050406030204" pitchFamily="18" charset="0"/>
                          </a:rPr>
                          <m:t>𝒏</m:t>
                        </m:r>
                      </m:e>
                      <m:sup>
                        <m:r>
                          <a:rPr lang="it-IT" b="1" i="1" smtClean="0">
                            <a:solidFill>
                              <a:schemeClr val="tx1"/>
                            </a:solidFill>
                            <a:latin typeface="Cambria Math" panose="02040503050406030204" pitchFamily="18" charset="0"/>
                          </a:rPr>
                          <m:t>𝒏</m:t>
                        </m:r>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𝟐</m:t>
                        </m:r>
                      </m:sup>
                    </m:sSup>
                    <m:r>
                      <a:rPr lang="it-IT" b="1" i="1" smtClean="0">
                        <a:solidFill>
                          <a:schemeClr val="tx1"/>
                        </a:solidFill>
                        <a:latin typeface="Cambria Math" panose="02040503050406030204" pitchFamily="18" charset="0"/>
                      </a:rPr>
                      <m:t>=</m:t>
                    </m:r>
                    <m:sSup>
                      <m:sSupPr>
                        <m:ctrlPr>
                          <a:rPr lang="it-IT" b="1" i="1" smtClean="0">
                            <a:solidFill>
                              <a:schemeClr val="tx1"/>
                            </a:solidFill>
                            <a:latin typeface="Cambria Math" panose="02040503050406030204" pitchFamily="18" charset="0"/>
                          </a:rPr>
                        </m:ctrlPr>
                      </m:sSupPr>
                      <m:e>
                        <m:r>
                          <a:rPr lang="it-IT" b="1" i="1" smtClean="0">
                            <a:solidFill>
                              <a:schemeClr val="tx1"/>
                            </a:solidFill>
                            <a:latin typeface="Cambria Math" panose="02040503050406030204" pitchFamily="18" charset="0"/>
                          </a:rPr>
                          <m:t>𝟒</m:t>
                        </m:r>
                      </m:e>
                      <m:sup>
                        <m:r>
                          <a:rPr lang="it-IT" b="1" i="1" smtClean="0">
                            <a:solidFill>
                              <a:schemeClr val="tx1"/>
                            </a:solidFill>
                            <a:latin typeface="Cambria Math" panose="02040503050406030204" pitchFamily="18" charset="0"/>
                          </a:rPr>
                          <m:t>𝟐</m:t>
                        </m:r>
                      </m:sup>
                    </m:sSup>
                    <m:r>
                      <a:rPr lang="it-IT" b="1" i="1" smtClean="0">
                        <a:solidFill>
                          <a:schemeClr val="tx1"/>
                        </a:solidFill>
                        <a:latin typeface="Cambria Math" panose="02040503050406030204" pitchFamily="18" charset="0"/>
                      </a:rPr>
                      <m:t>=</m:t>
                    </m:r>
                    <m:r>
                      <a:rPr lang="it-IT" b="1" i="1" smtClean="0">
                        <a:solidFill>
                          <a:schemeClr val="tx1"/>
                        </a:solidFill>
                        <a:latin typeface="Cambria Math" panose="02040503050406030204" pitchFamily="18" charset="0"/>
                      </a:rPr>
                      <m:t>𝟏𝟔</m:t>
                    </m:r>
                    <m:r>
                      <a:rPr lang="it-IT" b="1" i="1" smtClean="0">
                        <a:solidFill>
                          <a:schemeClr val="tx1"/>
                        </a:solidFill>
                        <a:latin typeface="Cambria Math" panose="02040503050406030204" pitchFamily="18" charset="0"/>
                      </a:rPr>
                      <m:t> </m:t>
                    </m:r>
                  </m:oMath>
                </a14:m>
                <a:endParaRPr lang="it-IT" sz="1800" b="1" dirty="0">
                  <a:solidFill>
                    <a:schemeClr val="tx1"/>
                  </a:solidFill>
                </a:endParaRPr>
              </a:p>
              <a:p>
                <a:pPr marL="0" indent="0" algn="ctr">
                  <a:buNone/>
                </a:pPr>
                <a:endParaRPr lang="it-IT" sz="1800" b="1" dirty="0">
                  <a:solidFill>
                    <a:schemeClr val="tx1"/>
                  </a:solidFill>
                </a:endParaRPr>
              </a:p>
              <a:p>
                <a:pPr marL="0" indent="0">
                  <a:buNone/>
                </a:pPr>
                <a:r>
                  <a:rPr lang="it-IT" dirty="0"/>
                  <a:t>Inoltre se estendiamo questo quesito ai grafi etichettati in </a:t>
                </a:r>
                <a14:m>
                  <m:oMath xmlns:m="http://schemas.openxmlformats.org/officeDocument/2006/math">
                    <m:r>
                      <a:rPr lang="it-IT" b="1" i="1" smtClean="0">
                        <a:latin typeface="Cambria Math" panose="02040503050406030204" pitchFamily="18" charset="0"/>
                      </a:rPr>
                      <m:t>𝒏</m:t>
                    </m:r>
                  </m:oMath>
                </a14:m>
                <a:r>
                  <a:rPr lang="it-IT" b="1" dirty="0"/>
                  <a:t> </a:t>
                </a:r>
                <a:r>
                  <a:rPr lang="it-IT" dirty="0"/>
                  <a:t>vertici, si deduce velocemente che cercare il numero degli alberi generanti di </a:t>
                </a:r>
                <a14:m>
                  <m:oMath xmlns:m="http://schemas.openxmlformats.org/officeDocument/2006/math">
                    <m:sSub>
                      <m:sSubPr>
                        <m:ctrlPr>
                          <a:rPr lang="it-IT" b="1" i="1">
                            <a:latin typeface="Cambria Math" panose="02040503050406030204" pitchFamily="18" charset="0"/>
                          </a:rPr>
                        </m:ctrlPr>
                      </m:sSubPr>
                      <m:e>
                        <m:r>
                          <a:rPr lang="it-IT" b="1" i="1">
                            <a:latin typeface="Cambria Math" panose="02040503050406030204" pitchFamily="18" charset="0"/>
                          </a:rPr>
                          <m:t>𝑲</m:t>
                        </m:r>
                      </m:e>
                      <m:sub>
                        <m:r>
                          <a:rPr lang="it-IT" b="1" i="1">
                            <a:latin typeface="Cambria Math" panose="02040503050406030204" pitchFamily="18" charset="0"/>
                          </a:rPr>
                          <m:t>𝒏</m:t>
                        </m:r>
                      </m:sub>
                    </m:sSub>
                    <m:r>
                      <a:rPr lang="it-IT" b="1" i="1">
                        <a:latin typeface="Cambria Math" panose="02040503050406030204" pitchFamily="18" charset="0"/>
                      </a:rPr>
                      <m:t> </m:t>
                    </m:r>
                  </m:oMath>
                </a14:m>
                <a:r>
                  <a:rPr lang="it-IT" dirty="0"/>
                  <a:t>equivale a cercare il numero delle arborescenze distinte di </a:t>
                </a:r>
                <a14:m>
                  <m:oMath xmlns:m="http://schemas.openxmlformats.org/officeDocument/2006/math">
                    <m:sSub>
                      <m:sSubPr>
                        <m:ctrlPr>
                          <a:rPr lang="it-IT" b="1" i="1">
                            <a:latin typeface="Cambria Math" panose="02040503050406030204" pitchFamily="18" charset="0"/>
                          </a:rPr>
                        </m:ctrlPr>
                      </m:sSubPr>
                      <m:e>
                        <m:r>
                          <a:rPr lang="it-IT" b="1" i="1">
                            <a:latin typeface="Cambria Math" panose="02040503050406030204" pitchFamily="18" charset="0"/>
                          </a:rPr>
                          <m:t>𝑲</m:t>
                        </m:r>
                      </m:e>
                      <m:sub>
                        <m:r>
                          <a:rPr lang="it-IT" b="1" i="1">
                            <a:latin typeface="Cambria Math" panose="02040503050406030204" pitchFamily="18" charset="0"/>
                          </a:rPr>
                          <m:t>𝒏</m:t>
                        </m:r>
                      </m:sub>
                    </m:sSub>
                  </m:oMath>
                </a14:m>
                <a:r>
                  <a:rPr lang="it-IT" dirty="0"/>
                  <a:t>. </a:t>
                </a:r>
              </a:p>
              <a:p>
                <a:pPr marL="0" indent="0">
                  <a:buNone/>
                </a:pPr>
                <a:r>
                  <a:rPr lang="it-IT" dirty="0"/>
                  <a:t>Si può concludere, quindi usando la Formula di Cayley. </a:t>
                </a:r>
                <a:r>
                  <a:rPr lang="it-IT" b="1" dirty="0"/>
                  <a:t> </a:t>
                </a:r>
              </a:p>
            </p:txBody>
          </p:sp>
        </mc:Choice>
        <mc:Fallback xmlns="">
          <p:sp>
            <p:nvSpPr>
              <p:cNvPr id="3" name="Segnaposto contenuto 2">
                <a:extLst>
                  <a:ext uri="{FF2B5EF4-FFF2-40B4-BE49-F238E27FC236}">
                    <a16:creationId xmlns:a16="http://schemas.microsoft.com/office/drawing/2014/main" id="{FE469ADC-528A-459D-BA04-5CC25FF34620}"/>
                  </a:ext>
                </a:extLst>
              </p:cNvPr>
              <p:cNvSpPr>
                <a:spLocks noGrp="1" noRot="1" noChangeAspect="1" noMove="1" noResize="1" noEditPoints="1" noAdjustHandles="1" noChangeArrowheads="1" noChangeShapeType="1" noTextEdit="1"/>
              </p:cNvSpPr>
              <p:nvPr>
                <p:ph idx="1"/>
              </p:nvPr>
            </p:nvSpPr>
            <p:spPr>
              <a:xfrm>
                <a:off x="495760" y="2489812"/>
                <a:ext cx="11193136" cy="4219460"/>
              </a:xfrm>
              <a:blipFill>
                <a:blip r:embed="rId4"/>
                <a:stretch>
                  <a:fillRect l="-327" t="-1010" r="-381"/>
                </a:stretch>
              </a:blipFill>
            </p:spPr>
            <p:txBody>
              <a:bodyPr/>
              <a:lstStyle/>
              <a:p>
                <a:r>
                  <a:rPr lang="it-IT">
                    <a:noFill/>
                  </a:rPr>
                  <a:t> </a:t>
                </a:r>
              </a:p>
            </p:txBody>
          </p:sp>
        </mc:Fallback>
      </mc:AlternateContent>
    </p:spTree>
    <p:extLst>
      <p:ext uri="{BB962C8B-B14F-4D97-AF65-F5344CB8AC3E}">
        <p14:creationId xmlns:p14="http://schemas.microsoft.com/office/powerpoint/2010/main" val="113556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ttangolo 52">
            <a:extLst>
              <a:ext uri="{FF2B5EF4-FFF2-40B4-BE49-F238E27FC236}">
                <a16:creationId xmlns:a16="http://schemas.microsoft.com/office/drawing/2014/main" id="{9C99B9F3-3BB8-44E7-B4E1-73BA5B017544}"/>
              </a:ext>
            </a:extLst>
          </p:cNvPr>
          <p:cNvSpPr/>
          <p:nvPr/>
        </p:nvSpPr>
        <p:spPr>
          <a:xfrm>
            <a:off x="6885306" y="4390490"/>
            <a:ext cx="4047522" cy="2287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52" name="Rettangolo 51">
            <a:extLst>
              <a:ext uri="{FF2B5EF4-FFF2-40B4-BE49-F238E27FC236}">
                <a16:creationId xmlns:a16="http://schemas.microsoft.com/office/drawing/2014/main" id="{F5DC902A-CA22-402A-85F2-019B6453542B}"/>
              </a:ext>
            </a:extLst>
          </p:cNvPr>
          <p:cNvSpPr/>
          <p:nvPr/>
        </p:nvSpPr>
        <p:spPr>
          <a:xfrm>
            <a:off x="1604842" y="4395962"/>
            <a:ext cx="3143879" cy="2287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 name="Titolo 1">
            <a:extLst>
              <a:ext uri="{FF2B5EF4-FFF2-40B4-BE49-F238E27FC236}">
                <a16:creationId xmlns:a16="http://schemas.microsoft.com/office/drawing/2014/main" id="{A5FBFC47-95AA-40B9-A4F6-5DEF5CE7162E}"/>
              </a:ext>
            </a:extLst>
          </p:cNvPr>
          <p:cNvSpPr>
            <a:spLocks noGrp="1"/>
          </p:cNvSpPr>
          <p:nvPr>
            <p:ph type="title"/>
          </p:nvPr>
        </p:nvSpPr>
        <p:spPr>
          <a:xfrm>
            <a:off x="549006" y="1061060"/>
            <a:ext cx="11093986" cy="706964"/>
          </a:xfrm>
        </p:spPr>
        <p:txBody>
          <a:bodyPr>
            <a:scene3d>
              <a:camera prst="orthographicFront"/>
              <a:lightRig rig="flood" dir="t"/>
            </a:scene3d>
            <a:sp3d extrusionH="57150" prstMaterial="dkEdge">
              <a:bevelT w="82550" h="38100" prst="coolSlant"/>
              <a:bevelB w="38100" h="38100" prst="relaxedInset"/>
            </a:sp3d>
          </a:bodyPr>
          <a:lstStyle/>
          <a:p>
            <a:pPr algn="ctr"/>
            <a:r>
              <a:rPr lang="it-IT" sz="3600" b="1" dirty="0"/>
              <a:t>Seconda applicazione della Formula di Cayley</a:t>
            </a:r>
            <a:endParaRPr lang="it-IT" b="1" dirty="0"/>
          </a:p>
        </p:txBody>
      </p:sp>
      <mc:AlternateContent xmlns:mc="http://schemas.openxmlformats.org/markup-compatibility/2006" xmlns:a14="http://schemas.microsoft.com/office/drawing/2010/main">
        <mc:Choice Requires="a14">
          <p:sp>
            <p:nvSpPr>
              <p:cNvPr id="5" name="Segnaposto contenuto 4">
                <a:extLst>
                  <a:ext uri="{FF2B5EF4-FFF2-40B4-BE49-F238E27FC236}">
                    <a16:creationId xmlns:a16="http://schemas.microsoft.com/office/drawing/2014/main" id="{E854B7F4-C2A8-4A7D-94D7-331F9D1A7E26}"/>
                  </a:ext>
                </a:extLst>
              </p:cNvPr>
              <p:cNvSpPr>
                <a:spLocks noGrp="1"/>
              </p:cNvSpPr>
              <p:nvPr>
                <p:ph idx="1"/>
              </p:nvPr>
            </p:nvSpPr>
            <p:spPr>
              <a:xfrm>
                <a:off x="549007" y="2414426"/>
                <a:ext cx="11093986" cy="4263775"/>
              </a:xfrm>
            </p:spPr>
            <p:txBody>
              <a:bodyPr>
                <a:normAutofit/>
              </a:bodyPr>
              <a:lstStyle/>
              <a:p>
                <a:pPr marL="0" indent="0">
                  <a:buNone/>
                </a:pPr>
                <a:r>
                  <a:rPr lang="it-IT" sz="1400" dirty="0"/>
                  <a:t>Nel 1857 Arthur Cayley – come già accennato – ha scoperto gli alberi, mentre sta enumerando tutti gli isomeri degli idrocarburi saturi, composti chimici che hanno forma </a:t>
                </a:r>
                <a14:m>
                  <m:oMath xmlns:m="http://schemas.openxmlformats.org/officeDocument/2006/math">
                    <m:sSub>
                      <m:sSubPr>
                        <m:ctrlPr>
                          <a:rPr lang="it-IT" sz="1400" b="1" i="1" smtClean="0">
                            <a:latin typeface="Cambria Math" panose="02040503050406030204" pitchFamily="18" charset="0"/>
                          </a:rPr>
                        </m:ctrlPr>
                      </m:sSubPr>
                      <m:e>
                        <m:r>
                          <a:rPr lang="it-IT" sz="1400" b="1" i="1" smtClean="0">
                            <a:latin typeface="Cambria Math" panose="02040503050406030204" pitchFamily="18" charset="0"/>
                          </a:rPr>
                          <m:t>𝑪</m:t>
                        </m:r>
                      </m:e>
                      <m:sub>
                        <m:r>
                          <a:rPr lang="it-IT" sz="1400" b="1" i="1" smtClean="0">
                            <a:latin typeface="Cambria Math" panose="02040503050406030204" pitchFamily="18" charset="0"/>
                          </a:rPr>
                          <m:t>𝒌</m:t>
                        </m:r>
                      </m:sub>
                    </m:sSub>
                    <m:sSub>
                      <m:sSubPr>
                        <m:ctrlPr>
                          <a:rPr lang="it-IT" sz="1400" b="1" i="1" smtClean="0">
                            <a:latin typeface="Cambria Math" panose="02040503050406030204" pitchFamily="18" charset="0"/>
                          </a:rPr>
                        </m:ctrlPr>
                      </m:sSubPr>
                      <m:e>
                        <m:r>
                          <a:rPr lang="it-IT" sz="1400" b="1" i="1" smtClean="0">
                            <a:latin typeface="Cambria Math" panose="02040503050406030204" pitchFamily="18" charset="0"/>
                          </a:rPr>
                          <m:t>𝑯</m:t>
                        </m:r>
                      </m:e>
                      <m:sub>
                        <m:r>
                          <a:rPr lang="it-IT" sz="1400" b="1" i="1" smtClean="0">
                            <a:latin typeface="Cambria Math" panose="02040503050406030204" pitchFamily="18" charset="0"/>
                          </a:rPr>
                          <m:t>𝟐</m:t>
                        </m:r>
                        <m:r>
                          <a:rPr lang="it-IT" sz="1400" b="1" i="1" smtClean="0">
                            <a:latin typeface="Cambria Math" panose="02040503050406030204" pitchFamily="18" charset="0"/>
                          </a:rPr>
                          <m:t>𝒌</m:t>
                        </m:r>
                        <m:r>
                          <a:rPr lang="it-IT" sz="1400" b="1" i="1" smtClean="0">
                            <a:latin typeface="Cambria Math" panose="02040503050406030204" pitchFamily="18" charset="0"/>
                          </a:rPr>
                          <m:t>+</m:t>
                        </m:r>
                        <m:r>
                          <a:rPr lang="it-IT" sz="1400" b="1" i="1" smtClean="0">
                            <a:latin typeface="Cambria Math" panose="02040503050406030204" pitchFamily="18" charset="0"/>
                          </a:rPr>
                          <m:t>𝟐</m:t>
                        </m:r>
                      </m:sub>
                    </m:sSub>
                  </m:oMath>
                </a14:m>
                <a:r>
                  <a:rPr lang="it-IT" sz="1400" dirty="0"/>
                  <a:t>. Il suo lavoro fu importantissimo perché molti problemi di chimica e biochimica vengono risolti sfruttando i suoi lavori sviluppati in Teoria dei Grafi.</a:t>
                </a:r>
              </a:p>
              <a:p>
                <a:pPr marL="0" indent="0">
                  <a:buNone/>
                </a:pPr>
                <a:r>
                  <a:rPr lang="it-IT" sz="1400" dirty="0"/>
                  <a:t>Possiamo rappresentare questi tipi di isomeri nel modo seguente: indichiamo con </a:t>
                </a:r>
                <a14:m>
                  <m:oMath xmlns:m="http://schemas.openxmlformats.org/officeDocument/2006/math">
                    <m:r>
                      <a:rPr lang="it-IT" sz="1400" b="1" i="1" smtClean="0">
                        <a:latin typeface="Cambria Math" panose="02040503050406030204" pitchFamily="18" charset="0"/>
                      </a:rPr>
                      <m:t>𝑪</m:t>
                    </m:r>
                  </m:oMath>
                </a14:m>
                <a:r>
                  <a:rPr lang="it-IT" sz="1400" dirty="0"/>
                  <a:t> ogni atomo di carbonio e con </a:t>
                </a:r>
                <a14:m>
                  <m:oMath xmlns:m="http://schemas.openxmlformats.org/officeDocument/2006/math">
                    <m:r>
                      <a:rPr lang="it-IT" sz="1400" b="1" i="1" smtClean="0">
                        <a:latin typeface="Cambria Math" panose="02040503050406030204" pitchFamily="18" charset="0"/>
                      </a:rPr>
                      <m:t>𝑯</m:t>
                    </m:r>
                  </m:oMath>
                </a14:m>
                <a:r>
                  <a:rPr lang="it-IT" sz="1400" dirty="0"/>
                  <a:t> gli atomi di idrogeno e tracciamo uno spigolo fra due di questi atomi se essi hanno un legame nel dato composto. I grafi ottenuti in questo modo sono noti come i </a:t>
                </a:r>
                <a:r>
                  <a:rPr lang="it-IT" sz="1400" b="1" dirty="0">
                    <a:solidFill>
                      <a:srgbClr val="00B050"/>
                    </a:solidFill>
                  </a:rPr>
                  <a:t>grafi dei legami chimici</a:t>
                </a:r>
                <a:r>
                  <a:rPr lang="it-IT" sz="1400" dirty="0">
                    <a:solidFill>
                      <a:schemeClr val="tx1"/>
                    </a:solidFill>
                  </a:rPr>
                  <a:t>.</a:t>
                </a:r>
              </a:p>
              <a:p>
                <a:pPr marL="0" indent="0">
                  <a:buNone/>
                </a:pPr>
                <a:r>
                  <a:rPr lang="it-IT" sz="1400" dirty="0">
                    <a:solidFill>
                      <a:schemeClr val="tx1"/>
                    </a:solidFill>
                  </a:rPr>
                  <a:t>Per esempio, qui di seguito sono rappresentati il metano e l’etano, dove </a:t>
                </a:r>
                <a14:m>
                  <m:oMath xmlns:m="http://schemas.openxmlformats.org/officeDocument/2006/math">
                    <m:r>
                      <a:rPr lang="it-IT" sz="1400" b="1" i="1" smtClean="0">
                        <a:latin typeface="Cambria Math" panose="02040503050406030204" pitchFamily="18" charset="0"/>
                      </a:rPr>
                      <m:t>𝑪</m:t>
                    </m:r>
                  </m:oMath>
                </a14:m>
                <a:r>
                  <a:rPr lang="it-IT" sz="1400" dirty="0"/>
                  <a:t> ha grado 4 e </a:t>
                </a:r>
                <a14:m>
                  <m:oMath xmlns:m="http://schemas.openxmlformats.org/officeDocument/2006/math">
                    <m:r>
                      <a:rPr lang="it-IT" sz="1400" b="1" i="1" smtClean="0">
                        <a:latin typeface="Cambria Math" panose="02040503050406030204" pitchFamily="18" charset="0"/>
                      </a:rPr>
                      <m:t>𝑯</m:t>
                    </m:r>
                  </m:oMath>
                </a14:m>
                <a:r>
                  <a:rPr lang="it-IT" sz="1400" b="1" dirty="0"/>
                  <a:t> </a:t>
                </a:r>
                <a:r>
                  <a:rPr lang="it-IT" sz="1400" dirty="0"/>
                  <a:t>ha grado 1.</a:t>
                </a:r>
                <a:endParaRPr lang="it-IT" sz="1400" b="1" dirty="0"/>
              </a:p>
            </p:txBody>
          </p:sp>
        </mc:Choice>
        <mc:Fallback xmlns="">
          <p:sp>
            <p:nvSpPr>
              <p:cNvPr id="5" name="Segnaposto contenuto 4">
                <a:extLst>
                  <a:ext uri="{FF2B5EF4-FFF2-40B4-BE49-F238E27FC236}">
                    <a16:creationId xmlns:a16="http://schemas.microsoft.com/office/drawing/2014/main" id="{E854B7F4-C2A8-4A7D-94D7-331F9D1A7E26}"/>
                  </a:ext>
                </a:extLst>
              </p:cNvPr>
              <p:cNvSpPr>
                <a:spLocks noGrp="1" noRot="1" noChangeAspect="1" noMove="1" noResize="1" noEditPoints="1" noAdjustHandles="1" noChangeArrowheads="1" noChangeShapeType="1" noTextEdit="1"/>
              </p:cNvSpPr>
              <p:nvPr>
                <p:ph idx="1"/>
              </p:nvPr>
            </p:nvSpPr>
            <p:spPr>
              <a:xfrm>
                <a:off x="549007" y="2414426"/>
                <a:ext cx="11093986" cy="4263775"/>
              </a:xfrm>
              <a:blipFill>
                <a:blip r:embed="rId3"/>
                <a:stretch>
                  <a:fillRect l="-165" t="-286" r="-220"/>
                </a:stretch>
              </a:blipFill>
            </p:spPr>
            <p:txBody>
              <a:bodyPr/>
              <a:lstStyle/>
              <a:p>
                <a:r>
                  <a:rPr lang="it-IT">
                    <a:noFill/>
                  </a:rPr>
                  <a:t> </a:t>
                </a:r>
              </a:p>
            </p:txBody>
          </p:sp>
        </mc:Fallback>
      </mc:AlternateContent>
      <p:cxnSp>
        <p:nvCxnSpPr>
          <p:cNvPr id="6" name="Connettore diritto 5">
            <a:extLst>
              <a:ext uri="{FF2B5EF4-FFF2-40B4-BE49-F238E27FC236}">
                <a16:creationId xmlns:a16="http://schemas.microsoft.com/office/drawing/2014/main" id="{81110BAE-C364-4CB6-895E-C96C5757C8CC}"/>
              </a:ext>
            </a:extLst>
          </p:cNvPr>
          <p:cNvCxnSpPr>
            <a:cxnSpLocks/>
          </p:cNvCxnSpPr>
          <p:nvPr/>
        </p:nvCxnSpPr>
        <p:spPr>
          <a:xfrm flipV="1">
            <a:off x="3167857" y="5789166"/>
            <a:ext cx="0" cy="4992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69D05F60-9EE2-4366-9FC0-CB129A6D6FE5}"/>
              </a:ext>
            </a:extLst>
          </p:cNvPr>
          <p:cNvSpPr txBox="1"/>
          <p:nvPr/>
        </p:nvSpPr>
        <p:spPr>
          <a:xfrm>
            <a:off x="3052779" y="6269167"/>
            <a:ext cx="230156" cy="400110"/>
          </a:xfrm>
          <a:prstGeom prst="rect">
            <a:avLst/>
          </a:prstGeom>
          <a:noFill/>
        </p:spPr>
        <p:txBody>
          <a:bodyPr wrap="square" rtlCol="0">
            <a:spAutoFit/>
          </a:bodyPr>
          <a:lstStyle/>
          <a:p>
            <a:pPr algn="ctr"/>
            <a:r>
              <a:rPr lang="it-IT" sz="2000" b="1" dirty="0">
                <a:latin typeface="Bembo" panose="02020502050201020203" pitchFamily="18" charset="0"/>
              </a:rPr>
              <a:t>H</a:t>
            </a:r>
          </a:p>
        </p:txBody>
      </p:sp>
      <p:cxnSp>
        <p:nvCxnSpPr>
          <p:cNvPr id="18" name="Connettore diritto 17">
            <a:extLst>
              <a:ext uri="{FF2B5EF4-FFF2-40B4-BE49-F238E27FC236}">
                <a16:creationId xmlns:a16="http://schemas.microsoft.com/office/drawing/2014/main" id="{FB0FDD9F-7D09-4A60-AA52-E148F92512C4}"/>
              </a:ext>
            </a:extLst>
          </p:cNvPr>
          <p:cNvCxnSpPr>
            <a:cxnSpLocks/>
          </p:cNvCxnSpPr>
          <p:nvPr/>
        </p:nvCxnSpPr>
        <p:spPr>
          <a:xfrm>
            <a:off x="2292218" y="5586612"/>
            <a:ext cx="63727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2E711997-1FA4-43EE-AA8E-9A24A59E6B9A}"/>
              </a:ext>
            </a:extLst>
          </p:cNvPr>
          <p:cNvCxnSpPr>
            <a:cxnSpLocks/>
          </p:cNvCxnSpPr>
          <p:nvPr/>
        </p:nvCxnSpPr>
        <p:spPr>
          <a:xfrm>
            <a:off x="3416499" y="5596886"/>
            <a:ext cx="616450"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A17145C0-CF19-469F-A2FC-F0F1CEE84C87}"/>
              </a:ext>
            </a:extLst>
          </p:cNvPr>
          <p:cNvCxnSpPr>
            <a:cxnSpLocks/>
          </p:cNvCxnSpPr>
          <p:nvPr/>
        </p:nvCxnSpPr>
        <p:spPr>
          <a:xfrm flipV="1">
            <a:off x="3167857" y="4759501"/>
            <a:ext cx="0" cy="63732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D24B8B55-7452-4EDD-AF74-6DAF8C9F9187}"/>
              </a:ext>
            </a:extLst>
          </p:cNvPr>
          <p:cNvSpPr txBox="1"/>
          <p:nvPr/>
        </p:nvSpPr>
        <p:spPr>
          <a:xfrm>
            <a:off x="3052779" y="5396830"/>
            <a:ext cx="230156" cy="400110"/>
          </a:xfrm>
          <a:prstGeom prst="rect">
            <a:avLst/>
          </a:prstGeom>
          <a:noFill/>
        </p:spPr>
        <p:txBody>
          <a:bodyPr wrap="square" rtlCol="0">
            <a:spAutoFit/>
          </a:bodyPr>
          <a:lstStyle/>
          <a:p>
            <a:pPr algn="ctr"/>
            <a:r>
              <a:rPr lang="it-IT" sz="2000" b="1" dirty="0">
                <a:latin typeface="Bembo" panose="02020502050201020203" pitchFamily="18" charset="0"/>
              </a:rPr>
              <a:t>C</a:t>
            </a:r>
          </a:p>
        </p:txBody>
      </p:sp>
      <p:sp>
        <p:nvSpPr>
          <p:cNvPr id="30" name="CasellaDiTesto 29">
            <a:extLst>
              <a:ext uri="{FF2B5EF4-FFF2-40B4-BE49-F238E27FC236}">
                <a16:creationId xmlns:a16="http://schemas.microsoft.com/office/drawing/2014/main" id="{971D19B6-7393-4E86-8F48-A698DF6C0846}"/>
              </a:ext>
            </a:extLst>
          </p:cNvPr>
          <p:cNvSpPr txBox="1"/>
          <p:nvPr/>
        </p:nvSpPr>
        <p:spPr>
          <a:xfrm>
            <a:off x="4129814" y="5396830"/>
            <a:ext cx="230156" cy="400110"/>
          </a:xfrm>
          <a:prstGeom prst="rect">
            <a:avLst/>
          </a:prstGeom>
          <a:noFill/>
        </p:spPr>
        <p:txBody>
          <a:bodyPr wrap="square" rtlCol="0">
            <a:spAutoFit/>
          </a:bodyPr>
          <a:lstStyle/>
          <a:p>
            <a:pPr algn="ctr"/>
            <a:r>
              <a:rPr lang="it-IT" sz="2000" b="1" dirty="0">
                <a:latin typeface="Bembo" panose="02020502050201020203" pitchFamily="18" charset="0"/>
              </a:rPr>
              <a:t>H</a:t>
            </a:r>
          </a:p>
        </p:txBody>
      </p:sp>
      <p:sp>
        <p:nvSpPr>
          <p:cNvPr id="31" name="CasellaDiTesto 30">
            <a:extLst>
              <a:ext uri="{FF2B5EF4-FFF2-40B4-BE49-F238E27FC236}">
                <a16:creationId xmlns:a16="http://schemas.microsoft.com/office/drawing/2014/main" id="{46226433-3DA4-4BF0-AAE9-6500F2CFE472}"/>
              </a:ext>
            </a:extLst>
          </p:cNvPr>
          <p:cNvSpPr txBox="1"/>
          <p:nvPr/>
        </p:nvSpPr>
        <p:spPr>
          <a:xfrm>
            <a:off x="3052779" y="4383639"/>
            <a:ext cx="230156" cy="400110"/>
          </a:xfrm>
          <a:prstGeom prst="rect">
            <a:avLst/>
          </a:prstGeom>
          <a:noFill/>
        </p:spPr>
        <p:txBody>
          <a:bodyPr wrap="square" rtlCol="0">
            <a:spAutoFit/>
          </a:bodyPr>
          <a:lstStyle/>
          <a:p>
            <a:pPr algn="ctr"/>
            <a:r>
              <a:rPr lang="it-IT" sz="2000" b="1" dirty="0">
                <a:latin typeface="Bembo" panose="02020502050201020203" pitchFamily="18" charset="0"/>
              </a:rPr>
              <a:t>H</a:t>
            </a:r>
          </a:p>
        </p:txBody>
      </p:sp>
      <p:sp>
        <p:nvSpPr>
          <p:cNvPr id="32" name="CasellaDiTesto 31">
            <a:extLst>
              <a:ext uri="{FF2B5EF4-FFF2-40B4-BE49-F238E27FC236}">
                <a16:creationId xmlns:a16="http://schemas.microsoft.com/office/drawing/2014/main" id="{865E1A54-3BE6-4612-996F-E1D19E9910C2}"/>
              </a:ext>
            </a:extLst>
          </p:cNvPr>
          <p:cNvSpPr txBox="1"/>
          <p:nvPr/>
        </p:nvSpPr>
        <p:spPr>
          <a:xfrm>
            <a:off x="1955528" y="5392618"/>
            <a:ext cx="230156" cy="400110"/>
          </a:xfrm>
          <a:prstGeom prst="rect">
            <a:avLst/>
          </a:prstGeom>
          <a:noFill/>
        </p:spPr>
        <p:txBody>
          <a:bodyPr wrap="square" rtlCol="0">
            <a:spAutoFit/>
          </a:bodyPr>
          <a:lstStyle/>
          <a:p>
            <a:pPr algn="ctr"/>
            <a:r>
              <a:rPr lang="it-IT" sz="2000" b="1" dirty="0">
                <a:latin typeface="Bembo" panose="02020502050201020203" pitchFamily="18" charset="0"/>
              </a:rPr>
              <a:t>H</a:t>
            </a:r>
          </a:p>
        </p:txBody>
      </p:sp>
      <p:cxnSp>
        <p:nvCxnSpPr>
          <p:cNvPr id="33" name="Connettore diritto 32">
            <a:extLst>
              <a:ext uri="{FF2B5EF4-FFF2-40B4-BE49-F238E27FC236}">
                <a16:creationId xmlns:a16="http://schemas.microsoft.com/office/drawing/2014/main" id="{A091848C-D753-4F71-91C6-B22B805A9DC7}"/>
              </a:ext>
            </a:extLst>
          </p:cNvPr>
          <p:cNvCxnSpPr>
            <a:cxnSpLocks/>
          </p:cNvCxnSpPr>
          <p:nvPr/>
        </p:nvCxnSpPr>
        <p:spPr>
          <a:xfrm flipV="1">
            <a:off x="8356708" y="5792538"/>
            <a:ext cx="0" cy="4992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39F4C3FC-FA40-43F1-9B39-B281222A4299}"/>
              </a:ext>
            </a:extLst>
          </p:cNvPr>
          <p:cNvCxnSpPr>
            <a:cxnSpLocks/>
          </p:cNvCxnSpPr>
          <p:nvPr/>
        </p:nvCxnSpPr>
        <p:spPr>
          <a:xfrm>
            <a:off x="7481069" y="5589984"/>
            <a:ext cx="63727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7B9BEBDA-1FF4-4572-B666-2C436AC994C8}"/>
              </a:ext>
            </a:extLst>
          </p:cNvPr>
          <p:cNvCxnSpPr>
            <a:cxnSpLocks/>
          </p:cNvCxnSpPr>
          <p:nvPr/>
        </p:nvCxnSpPr>
        <p:spPr>
          <a:xfrm>
            <a:off x="8605350" y="5600258"/>
            <a:ext cx="616450"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37812E2A-F990-489D-813F-5860F6186C57}"/>
              </a:ext>
            </a:extLst>
          </p:cNvPr>
          <p:cNvCxnSpPr>
            <a:cxnSpLocks/>
          </p:cNvCxnSpPr>
          <p:nvPr/>
        </p:nvCxnSpPr>
        <p:spPr>
          <a:xfrm flipV="1">
            <a:off x="8356708" y="4762873"/>
            <a:ext cx="0" cy="63732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BB7F6CFD-8845-475A-AC6D-82D3E55C8474}"/>
              </a:ext>
            </a:extLst>
          </p:cNvPr>
          <p:cNvSpPr txBox="1"/>
          <p:nvPr/>
        </p:nvSpPr>
        <p:spPr>
          <a:xfrm>
            <a:off x="8241630" y="5400202"/>
            <a:ext cx="230156" cy="400110"/>
          </a:xfrm>
          <a:prstGeom prst="rect">
            <a:avLst/>
          </a:prstGeom>
          <a:noFill/>
        </p:spPr>
        <p:txBody>
          <a:bodyPr wrap="square" rtlCol="0">
            <a:spAutoFit/>
          </a:bodyPr>
          <a:lstStyle/>
          <a:p>
            <a:pPr algn="ctr"/>
            <a:r>
              <a:rPr lang="it-IT" sz="2000" b="1" dirty="0">
                <a:latin typeface="Bembo" panose="02020502050201020203" pitchFamily="18" charset="0"/>
              </a:rPr>
              <a:t>C</a:t>
            </a:r>
          </a:p>
        </p:txBody>
      </p:sp>
      <p:sp>
        <p:nvSpPr>
          <p:cNvPr id="39" name="CasellaDiTesto 38">
            <a:extLst>
              <a:ext uri="{FF2B5EF4-FFF2-40B4-BE49-F238E27FC236}">
                <a16:creationId xmlns:a16="http://schemas.microsoft.com/office/drawing/2014/main" id="{116524DB-FF7B-4C60-A5BB-7E7B1A32E77F}"/>
              </a:ext>
            </a:extLst>
          </p:cNvPr>
          <p:cNvSpPr txBox="1"/>
          <p:nvPr/>
        </p:nvSpPr>
        <p:spPr>
          <a:xfrm>
            <a:off x="7144379" y="5395990"/>
            <a:ext cx="230156" cy="400110"/>
          </a:xfrm>
          <a:prstGeom prst="rect">
            <a:avLst/>
          </a:prstGeom>
          <a:noFill/>
        </p:spPr>
        <p:txBody>
          <a:bodyPr wrap="square" rtlCol="0">
            <a:spAutoFit/>
          </a:bodyPr>
          <a:lstStyle/>
          <a:p>
            <a:pPr algn="ctr"/>
            <a:r>
              <a:rPr lang="it-IT" sz="2000" b="1" dirty="0">
                <a:latin typeface="Bembo" panose="02020502050201020203" pitchFamily="18" charset="0"/>
              </a:rPr>
              <a:t>H</a:t>
            </a:r>
          </a:p>
        </p:txBody>
      </p:sp>
      <p:cxnSp>
        <p:nvCxnSpPr>
          <p:cNvPr id="40" name="Connettore diritto 39">
            <a:extLst>
              <a:ext uri="{FF2B5EF4-FFF2-40B4-BE49-F238E27FC236}">
                <a16:creationId xmlns:a16="http://schemas.microsoft.com/office/drawing/2014/main" id="{AF543065-7A36-440B-B857-36CD06A63340}"/>
              </a:ext>
            </a:extLst>
          </p:cNvPr>
          <p:cNvCxnSpPr>
            <a:cxnSpLocks/>
          </p:cNvCxnSpPr>
          <p:nvPr/>
        </p:nvCxnSpPr>
        <p:spPr>
          <a:xfrm flipV="1">
            <a:off x="9435486" y="5800312"/>
            <a:ext cx="0" cy="4992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28DA1B3F-AD78-4483-B015-023BC6DDA2BC}"/>
              </a:ext>
            </a:extLst>
          </p:cNvPr>
          <p:cNvCxnSpPr>
            <a:cxnSpLocks/>
          </p:cNvCxnSpPr>
          <p:nvPr/>
        </p:nvCxnSpPr>
        <p:spPr>
          <a:xfrm>
            <a:off x="9659182" y="5579711"/>
            <a:ext cx="63727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6D180AC8-C1DF-4E88-A75B-9A210DD9BBCF}"/>
              </a:ext>
            </a:extLst>
          </p:cNvPr>
          <p:cNvCxnSpPr>
            <a:cxnSpLocks/>
          </p:cNvCxnSpPr>
          <p:nvPr/>
        </p:nvCxnSpPr>
        <p:spPr>
          <a:xfrm flipV="1">
            <a:off x="9435486" y="4787121"/>
            <a:ext cx="0" cy="63732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4" name="CasellaDiTesto 43">
            <a:extLst>
              <a:ext uri="{FF2B5EF4-FFF2-40B4-BE49-F238E27FC236}">
                <a16:creationId xmlns:a16="http://schemas.microsoft.com/office/drawing/2014/main" id="{02CEA5D4-3218-4E85-AFF6-2B613CC94ABA}"/>
              </a:ext>
            </a:extLst>
          </p:cNvPr>
          <p:cNvSpPr txBox="1"/>
          <p:nvPr/>
        </p:nvSpPr>
        <p:spPr>
          <a:xfrm>
            <a:off x="10388667" y="5379337"/>
            <a:ext cx="230156" cy="400110"/>
          </a:xfrm>
          <a:prstGeom prst="rect">
            <a:avLst/>
          </a:prstGeom>
          <a:noFill/>
        </p:spPr>
        <p:txBody>
          <a:bodyPr wrap="square" rtlCol="0">
            <a:spAutoFit/>
          </a:bodyPr>
          <a:lstStyle/>
          <a:p>
            <a:pPr algn="ctr"/>
            <a:r>
              <a:rPr lang="it-IT" sz="2000" b="1" dirty="0">
                <a:latin typeface="Bembo" panose="02020502050201020203" pitchFamily="18" charset="0"/>
              </a:rPr>
              <a:t>H</a:t>
            </a:r>
          </a:p>
        </p:txBody>
      </p:sp>
      <p:sp>
        <p:nvSpPr>
          <p:cNvPr id="45" name="CasellaDiTesto 44">
            <a:extLst>
              <a:ext uri="{FF2B5EF4-FFF2-40B4-BE49-F238E27FC236}">
                <a16:creationId xmlns:a16="http://schemas.microsoft.com/office/drawing/2014/main" id="{BB923DBB-D5D3-444A-909C-A28CE8CC3F96}"/>
              </a:ext>
            </a:extLst>
          </p:cNvPr>
          <p:cNvSpPr txBox="1"/>
          <p:nvPr/>
        </p:nvSpPr>
        <p:spPr>
          <a:xfrm>
            <a:off x="9322492" y="5385717"/>
            <a:ext cx="230156" cy="400110"/>
          </a:xfrm>
          <a:prstGeom prst="rect">
            <a:avLst/>
          </a:prstGeom>
          <a:noFill/>
        </p:spPr>
        <p:txBody>
          <a:bodyPr wrap="square" rtlCol="0">
            <a:spAutoFit/>
          </a:bodyPr>
          <a:lstStyle/>
          <a:p>
            <a:pPr algn="ctr"/>
            <a:r>
              <a:rPr lang="it-IT" sz="2000" b="1" dirty="0">
                <a:latin typeface="Bembo" panose="02020502050201020203" pitchFamily="18" charset="0"/>
              </a:rPr>
              <a:t>C</a:t>
            </a:r>
          </a:p>
        </p:txBody>
      </p:sp>
      <p:sp>
        <p:nvSpPr>
          <p:cNvPr id="46" name="CasellaDiTesto 45">
            <a:extLst>
              <a:ext uri="{FF2B5EF4-FFF2-40B4-BE49-F238E27FC236}">
                <a16:creationId xmlns:a16="http://schemas.microsoft.com/office/drawing/2014/main" id="{C628AC9E-52B0-4A0F-80ED-9AFD75596970}"/>
              </a:ext>
            </a:extLst>
          </p:cNvPr>
          <p:cNvSpPr txBox="1"/>
          <p:nvPr/>
        </p:nvSpPr>
        <p:spPr>
          <a:xfrm>
            <a:off x="8222342" y="4399018"/>
            <a:ext cx="230156" cy="400110"/>
          </a:xfrm>
          <a:prstGeom prst="rect">
            <a:avLst/>
          </a:prstGeom>
          <a:noFill/>
        </p:spPr>
        <p:txBody>
          <a:bodyPr wrap="square" rtlCol="0">
            <a:spAutoFit/>
          </a:bodyPr>
          <a:lstStyle/>
          <a:p>
            <a:pPr algn="ctr"/>
            <a:r>
              <a:rPr lang="it-IT" sz="2000" b="1" dirty="0">
                <a:latin typeface="Bembo" panose="02020502050201020203" pitchFamily="18" charset="0"/>
              </a:rPr>
              <a:t>H</a:t>
            </a:r>
          </a:p>
        </p:txBody>
      </p:sp>
      <p:sp>
        <p:nvSpPr>
          <p:cNvPr id="47" name="CasellaDiTesto 46">
            <a:extLst>
              <a:ext uri="{FF2B5EF4-FFF2-40B4-BE49-F238E27FC236}">
                <a16:creationId xmlns:a16="http://schemas.microsoft.com/office/drawing/2014/main" id="{4DE862E2-CE66-4DFD-B981-298F6B8A4B4F}"/>
              </a:ext>
            </a:extLst>
          </p:cNvPr>
          <p:cNvSpPr txBox="1"/>
          <p:nvPr/>
        </p:nvSpPr>
        <p:spPr>
          <a:xfrm>
            <a:off x="9319593" y="4399018"/>
            <a:ext cx="230156" cy="400110"/>
          </a:xfrm>
          <a:prstGeom prst="rect">
            <a:avLst/>
          </a:prstGeom>
          <a:noFill/>
        </p:spPr>
        <p:txBody>
          <a:bodyPr wrap="square" rtlCol="0">
            <a:spAutoFit/>
          </a:bodyPr>
          <a:lstStyle/>
          <a:p>
            <a:pPr algn="ctr"/>
            <a:r>
              <a:rPr lang="it-IT" sz="2000" b="1" dirty="0">
                <a:latin typeface="Bembo" panose="02020502050201020203" pitchFamily="18" charset="0"/>
              </a:rPr>
              <a:t>H</a:t>
            </a:r>
          </a:p>
        </p:txBody>
      </p:sp>
      <p:sp>
        <p:nvSpPr>
          <p:cNvPr id="48" name="CasellaDiTesto 47">
            <a:extLst>
              <a:ext uri="{FF2B5EF4-FFF2-40B4-BE49-F238E27FC236}">
                <a16:creationId xmlns:a16="http://schemas.microsoft.com/office/drawing/2014/main" id="{05C80A3C-36EA-46AA-A100-38C81FFD8332}"/>
              </a:ext>
            </a:extLst>
          </p:cNvPr>
          <p:cNvSpPr txBox="1"/>
          <p:nvPr/>
        </p:nvSpPr>
        <p:spPr>
          <a:xfrm>
            <a:off x="9373514" y="6263485"/>
            <a:ext cx="77754" cy="400110"/>
          </a:xfrm>
          <a:prstGeom prst="rect">
            <a:avLst/>
          </a:prstGeom>
          <a:noFill/>
        </p:spPr>
        <p:txBody>
          <a:bodyPr wrap="square" rtlCol="0">
            <a:spAutoFit/>
          </a:bodyPr>
          <a:lstStyle/>
          <a:p>
            <a:pPr algn="ctr"/>
            <a:r>
              <a:rPr lang="it-IT" sz="2000" b="1" dirty="0">
                <a:latin typeface="Bembo" panose="02020502050201020203" pitchFamily="18" charset="0"/>
              </a:rPr>
              <a:t>H</a:t>
            </a:r>
          </a:p>
        </p:txBody>
      </p:sp>
      <p:sp>
        <p:nvSpPr>
          <p:cNvPr id="49" name="CasellaDiTesto 48">
            <a:extLst>
              <a:ext uri="{FF2B5EF4-FFF2-40B4-BE49-F238E27FC236}">
                <a16:creationId xmlns:a16="http://schemas.microsoft.com/office/drawing/2014/main" id="{4F27D641-B06B-411A-B8CF-14CC9295009A}"/>
              </a:ext>
            </a:extLst>
          </p:cNvPr>
          <p:cNvSpPr txBox="1"/>
          <p:nvPr/>
        </p:nvSpPr>
        <p:spPr>
          <a:xfrm>
            <a:off x="8222342" y="6263485"/>
            <a:ext cx="230156" cy="400110"/>
          </a:xfrm>
          <a:prstGeom prst="rect">
            <a:avLst/>
          </a:prstGeom>
          <a:noFill/>
        </p:spPr>
        <p:txBody>
          <a:bodyPr wrap="square" rtlCol="0">
            <a:spAutoFit/>
          </a:bodyPr>
          <a:lstStyle/>
          <a:p>
            <a:pPr algn="ctr"/>
            <a:r>
              <a:rPr lang="it-IT" sz="2000" b="1" dirty="0">
                <a:latin typeface="Bembo" panose="02020502050201020203" pitchFamily="18" charset="0"/>
              </a:rPr>
              <a:t>H</a:t>
            </a:r>
          </a:p>
        </p:txBody>
      </p:sp>
      <p:sp>
        <p:nvSpPr>
          <p:cNvPr id="50" name="CasellaDiTesto 49">
            <a:extLst>
              <a:ext uri="{FF2B5EF4-FFF2-40B4-BE49-F238E27FC236}">
                <a16:creationId xmlns:a16="http://schemas.microsoft.com/office/drawing/2014/main" id="{593B5752-05B1-47FD-A372-0DC9099B6EED}"/>
              </a:ext>
            </a:extLst>
          </p:cNvPr>
          <p:cNvSpPr txBox="1"/>
          <p:nvPr/>
        </p:nvSpPr>
        <p:spPr>
          <a:xfrm>
            <a:off x="314078" y="5378496"/>
            <a:ext cx="1438752" cy="400110"/>
          </a:xfrm>
          <a:prstGeom prst="rect">
            <a:avLst/>
          </a:prstGeom>
          <a:noFill/>
        </p:spPr>
        <p:txBody>
          <a:bodyPr wrap="square" rtlCol="0">
            <a:spAutoFit/>
          </a:bodyPr>
          <a:lstStyle/>
          <a:p>
            <a:pPr algn="ctr"/>
            <a:r>
              <a:rPr lang="it-IT" sz="2000" b="1" dirty="0">
                <a:latin typeface="Bembo" panose="02020502050201020203" pitchFamily="18" charset="0"/>
              </a:rPr>
              <a:t>Metano</a:t>
            </a:r>
          </a:p>
        </p:txBody>
      </p:sp>
      <p:sp>
        <p:nvSpPr>
          <p:cNvPr id="51" name="CasellaDiTesto 50">
            <a:extLst>
              <a:ext uri="{FF2B5EF4-FFF2-40B4-BE49-F238E27FC236}">
                <a16:creationId xmlns:a16="http://schemas.microsoft.com/office/drawing/2014/main" id="{75A302B4-7C5F-46FB-94FA-9AC8F88376BC}"/>
              </a:ext>
            </a:extLst>
          </p:cNvPr>
          <p:cNvSpPr txBox="1"/>
          <p:nvPr/>
        </p:nvSpPr>
        <p:spPr>
          <a:xfrm>
            <a:off x="5647681" y="5378496"/>
            <a:ext cx="1438752" cy="400110"/>
          </a:xfrm>
          <a:prstGeom prst="rect">
            <a:avLst/>
          </a:prstGeom>
          <a:noFill/>
        </p:spPr>
        <p:txBody>
          <a:bodyPr wrap="square" rtlCol="0">
            <a:spAutoFit/>
          </a:bodyPr>
          <a:lstStyle/>
          <a:p>
            <a:pPr algn="ctr"/>
            <a:r>
              <a:rPr lang="it-IT" sz="2000" b="1" dirty="0">
                <a:latin typeface="Bembo" panose="02020502050201020203" pitchFamily="18" charset="0"/>
              </a:rPr>
              <a:t>Etano</a:t>
            </a:r>
          </a:p>
        </p:txBody>
      </p:sp>
    </p:spTree>
    <p:extLst>
      <p:ext uri="{BB962C8B-B14F-4D97-AF65-F5344CB8AC3E}">
        <p14:creationId xmlns:p14="http://schemas.microsoft.com/office/powerpoint/2010/main" val="154785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egnaposto contenuto 4">
                <a:extLst>
                  <a:ext uri="{FF2B5EF4-FFF2-40B4-BE49-F238E27FC236}">
                    <a16:creationId xmlns:a16="http://schemas.microsoft.com/office/drawing/2014/main" id="{E854B7F4-C2A8-4A7D-94D7-331F9D1A7E26}"/>
                  </a:ext>
                </a:extLst>
              </p:cNvPr>
              <p:cNvSpPr>
                <a:spLocks noGrp="1"/>
              </p:cNvSpPr>
              <p:nvPr>
                <p:ph idx="4294967295"/>
              </p:nvPr>
            </p:nvSpPr>
            <p:spPr>
              <a:xfrm>
                <a:off x="462340" y="390418"/>
                <a:ext cx="11332390" cy="6339155"/>
              </a:xfrm>
            </p:spPr>
            <p:txBody>
              <a:bodyPr>
                <a:normAutofit/>
              </a:bodyPr>
              <a:lstStyle/>
              <a:p>
                <a:pPr marL="0" indent="0" algn="just">
                  <a:buNone/>
                </a:pPr>
                <a:r>
                  <a:rPr lang="it-IT" sz="1400" dirty="0"/>
                  <a:t>Si osservi che le figure rappresentate nella slide precedente sono tutti alberi. Si dimostra che questo fatto non è </a:t>
                </a:r>
                <a:r>
                  <a:rPr lang="it-IT" sz="1400" dirty="0">
                    <a:solidFill>
                      <a:schemeClr val="bg1"/>
                    </a:solidFill>
                  </a:rPr>
                  <a:t>una</a:t>
                </a:r>
                <a:r>
                  <a:rPr lang="it-IT" sz="1400" dirty="0"/>
                  <a:t> </a:t>
                </a:r>
                <a:r>
                  <a:rPr lang="it-IT" sz="1400" dirty="0">
                    <a:solidFill>
                      <a:schemeClr val="bg1"/>
                    </a:solidFill>
                  </a:rPr>
                  <a:t>se</a:t>
                </a:r>
                <a:r>
                  <a:rPr lang="it-IT" sz="1400" dirty="0"/>
                  <a:t>mplice coincidenza; infatti il grafo dei legami chimici di ogni idrocarburo saturo è un albero. Per dimostrare ciò indichiamo </a:t>
                </a:r>
                <a:r>
                  <a:rPr lang="it-IT" sz="1400" dirty="0">
                    <a:solidFill>
                      <a:schemeClr val="bg1"/>
                    </a:solidFill>
                  </a:rPr>
                  <a:t>con </a:t>
                </a:r>
                <a14:m>
                  <m:oMath xmlns:m="http://schemas.openxmlformats.org/officeDocument/2006/math">
                    <m:r>
                      <a:rPr lang="it-IT" sz="1400" b="0" i="1" smtClean="0">
                        <a:solidFill>
                          <a:schemeClr val="bg1"/>
                        </a:solidFill>
                        <a:latin typeface="Cambria Math" panose="02040503050406030204" pitchFamily="18" charset="0"/>
                      </a:rPr>
                      <m:t>𝐺</m:t>
                    </m:r>
                    <m:r>
                      <a:rPr lang="it-IT" sz="1400" b="0" i="1" smtClean="0">
                        <a:latin typeface="Cambria Math" panose="02040503050406030204" pitchFamily="18" charset="0"/>
                      </a:rPr>
                      <m:t>=(</m:t>
                    </m:r>
                    <m:r>
                      <a:rPr lang="it-IT" sz="1400" b="0" i="1" smtClean="0">
                        <a:latin typeface="Cambria Math" panose="02040503050406030204" pitchFamily="18" charset="0"/>
                      </a:rPr>
                      <m:t>𝑉</m:t>
                    </m:r>
                    <m:r>
                      <a:rPr lang="it-IT" sz="1400" b="0" i="1" smtClean="0">
                        <a:latin typeface="Cambria Math" panose="02040503050406030204" pitchFamily="18" charset="0"/>
                      </a:rPr>
                      <m:t>,</m:t>
                    </m:r>
                    <m:r>
                      <a:rPr lang="it-IT" sz="1400" b="0" i="1" smtClean="0">
                        <a:latin typeface="Cambria Math" panose="02040503050406030204" pitchFamily="18" charset="0"/>
                      </a:rPr>
                      <m:t>𝐸</m:t>
                    </m:r>
                    <m:r>
                      <a:rPr lang="it-IT" sz="1400" b="0" i="1" smtClean="0">
                        <a:latin typeface="Cambria Math" panose="02040503050406030204" pitchFamily="18" charset="0"/>
                      </a:rPr>
                      <m:t>)</m:t>
                    </m:r>
                  </m:oMath>
                </a14:m>
                <a:r>
                  <a:rPr lang="it-IT" sz="1400" dirty="0"/>
                  <a:t> il grafo dei legami chimici di </a:t>
                </a:r>
                <a14:m>
                  <m:oMath xmlns:m="http://schemas.openxmlformats.org/officeDocument/2006/math">
                    <m:sSub>
                      <m:sSubPr>
                        <m:ctrlPr>
                          <a:rPr lang="it-IT" sz="1400" b="1" i="1">
                            <a:latin typeface="Cambria Math" panose="02040503050406030204" pitchFamily="18" charset="0"/>
                          </a:rPr>
                        </m:ctrlPr>
                      </m:sSubPr>
                      <m:e>
                        <m:r>
                          <a:rPr lang="it-IT" sz="1400" b="1" i="1">
                            <a:latin typeface="Cambria Math" panose="02040503050406030204" pitchFamily="18" charset="0"/>
                          </a:rPr>
                          <m:t>𝑪</m:t>
                        </m:r>
                      </m:e>
                      <m:sub>
                        <m:r>
                          <a:rPr lang="it-IT" sz="1400" b="1" i="1">
                            <a:latin typeface="Cambria Math" panose="02040503050406030204" pitchFamily="18" charset="0"/>
                          </a:rPr>
                          <m:t>𝒌</m:t>
                        </m:r>
                      </m:sub>
                    </m:sSub>
                    <m:sSub>
                      <m:sSubPr>
                        <m:ctrlPr>
                          <a:rPr lang="it-IT" sz="1400" b="1" i="1">
                            <a:latin typeface="Cambria Math" panose="02040503050406030204" pitchFamily="18" charset="0"/>
                          </a:rPr>
                        </m:ctrlPr>
                      </m:sSubPr>
                      <m:e>
                        <m:r>
                          <a:rPr lang="it-IT" sz="1400" b="1" i="1">
                            <a:latin typeface="Cambria Math" panose="02040503050406030204" pitchFamily="18" charset="0"/>
                          </a:rPr>
                          <m:t>𝑯</m:t>
                        </m:r>
                      </m:e>
                      <m:sub>
                        <m:r>
                          <a:rPr lang="it-IT" sz="1400" b="1" i="1">
                            <a:latin typeface="Cambria Math" panose="02040503050406030204" pitchFamily="18" charset="0"/>
                          </a:rPr>
                          <m:t>𝟐</m:t>
                        </m:r>
                        <m:r>
                          <a:rPr lang="it-IT" sz="1400" b="1" i="1">
                            <a:latin typeface="Cambria Math" panose="02040503050406030204" pitchFamily="18" charset="0"/>
                          </a:rPr>
                          <m:t>𝒌</m:t>
                        </m:r>
                        <m:r>
                          <a:rPr lang="it-IT" sz="1400" b="1" i="1">
                            <a:latin typeface="Cambria Math" panose="02040503050406030204" pitchFamily="18" charset="0"/>
                          </a:rPr>
                          <m:t>+</m:t>
                        </m:r>
                        <m:r>
                          <a:rPr lang="it-IT" sz="1400" b="1" i="1">
                            <a:latin typeface="Cambria Math" panose="02040503050406030204" pitchFamily="18" charset="0"/>
                          </a:rPr>
                          <m:t>𝟐</m:t>
                        </m:r>
                      </m:sub>
                    </m:sSub>
                  </m:oMath>
                </a14:m>
                <a:r>
                  <a:rPr lang="it-IT" sz="1400" dirty="0"/>
                  <a:t>. </a:t>
                </a:r>
              </a:p>
              <a:p>
                <a:pPr marL="0" indent="0" algn="just">
                  <a:buNone/>
                </a:pPr>
                <a:r>
                  <a:rPr lang="it-IT" sz="1400" dirty="0"/>
                  <a:t>Si ha che </a:t>
                </a:r>
              </a:p>
              <a:p>
                <a:pPr marL="0" indent="0" algn="just">
                  <a:buNone/>
                </a:pPr>
                <a:endParaRPr lang="it-IT" sz="14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it-IT" sz="1400" b="0" i="1" smtClean="0">
                              <a:latin typeface="Cambria Math" panose="02040503050406030204" pitchFamily="18" charset="0"/>
                            </a:rPr>
                          </m:ctrlPr>
                        </m:dPr>
                        <m:e>
                          <m:r>
                            <a:rPr lang="it-IT" sz="1400" b="0" i="1" smtClean="0">
                              <a:latin typeface="Cambria Math" panose="02040503050406030204" pitchFamily="18" charset="0"/>
                            </a:rPr>
                            <m:t>𝑉</m:t>
                          </m:r>
                        </m:e>
                      </m:d>
                      <m:r>
                        <a:rPr lang="it-IT" sz="1400" b="0" i="1" smtClean="0">
                          <a:latin typeface="Cambria Math" panose="02040503050406030204" pitchFamily="18" charset="0"/>
                        </a:rPr>
                        <m:t>=</m:t>
                      </m:r>
                      <m:r>
                        <a:rPr lang="it-IT" sz="1400" b="0" i="1" smtClean="0">
                          <a:latin typeface="Cambria Math" panose="02040503050406030204" pitchFamily="18" charset="0"/>
                        </a:rPr>
                        <m:t>𝑘</m:t>
                      </m:r>
                      <m:r>
                        <a:rPr lang="it-IT" sz="1400" b="0" i="1" smtClean="0">
                          <a:latin typeface="Cambria Math" panose="02040503050406030204" pitchFamily="18" charset="0"/>
                        </a:rPr>
                        <m:t>+2</m:t>
                      </m:r>
                      <m:r>
                        <a:rPr lang="it-IT" sz="1400" b="0" i="1" smtClean="0">
                          <a:latin typeface="Cambria Math" panose="02040503050406030204" pitchFamily="18" charset="0"/>
                        </a:rPr>
                        <m:t>𝑘</m:t>
                      </m:r>
                      <m:r>
                        <a:rPr lang="it-IT" sz="1400" b="0" i="1" smtClean="0">
                          <a:latin typeface="Cambria Math" panose="02040503050406030204" pitchFamily="18" charset="0"/>
                        </a:rPr>
                        <m:t>+2=3</m:t>
                      </m:r>
                      <m:r>
                        <a:rPr lang="it-IT" sz="1400" b="0" i="1" smtClean="0">
                          <a:latin typeface="Cambria Math" panose="02040503050406030204" pitchFamily="18" charset="0"/>
                        </a:rPr>
                        <m:t>𝑘</m:t>
                      </m:r>
                      <m:r>
                        <a:rPr lang="it-IT" sz="1400" b="0" i="1" smtClean="0">
                          <a:latin typeface="Cambria Math" panose="02040503050406030204" pitchFamily="18" charset="0"/>
                        </a:rPr>
                        <m:t>+2</m:t>
                      </m:r>
                    </m:oMath>
                  </m:oMathPara>
                </a14:m>
                <a:endParaRPr lang="it-IT" sz="1400" dirty="0"/>
              </a:p>
              <a:p>
                <a:pPr marL="0" indent="0">
                  <a:buNone/>
                </a:pPr>
                <a:endParaRPr lang="it-IT" sz="1400" dirty="0"/>
              </a:p>
              <a:p>
                <a:pPr marL="0" indent="0">
                  <a:buNone/>
                </a:pPr>
                <a:r>
                  <a:rPr lang="it-IT" sz="1400" dirty="0"/>
                  <a:t>Ricordando che ogni atomo di carbonio ha grado 4 e ogni atomo di idrogeno ha grado 1, vale </a:t>
                </a:r>
              </a:p>
              <a:p>
                <a:pPr marL="0" indent="0">
                  <a:buNone/>
                </a:pPr>
                <a:endParaRPr lang="it-IT" sz="1400" dirty="0"/>
              </a:p>
              <a:p>
                <a:pPr marL="0" indent="0">
                  <a:buNone/>
                </a:pPr>
                <a14:m>
                  <m:oMathPara xmlns:m="http://schemas.openxmlformats.org/officeDocument/2006/math">
                    <m:oMathParaPr>
                      <m:jc m:val="centerGroup"/>
                    </m:oMathParaPr>
                    <m:oMath xmlns:m="http://schemas.openxmlformats.org/officeDocument/2006/math">
                      <m:nary>
                        <m:naryPr>
                          <m:chr m:val="∑"/>
                          <m:ctrlPr>
                            <a:rPr lang="it-IT" sz="1400" i="1" smtClean="0">
                              <a:latin typeface="Cambria Math" panose="02040503050406030204" pitchFamily="18" charset="0"/>
                            </a:rPr>
                          </m:ctrlPr>
                        </m:naryPr>
                        <m:sub>
                          <m:r>
                            <m:rPr>
                              <m:brk m:alnAt="23"/>
                            </m:rPr>
                            <a:rPr lang="it-IT" sz="1400" b="0" i="1" smtClean="0">
                              <a:latin typeface="Cambria Math" panose="02040503050406030204" pitchFamily="18" charset="0"/>
                            </a:rPr>
                            <m:t>𝑥</m:t>
                          </m:r>
                          <m:r>
                            <a:rPr lang="it-IT" sz="1400" b="0" i="1" smtClean="0">
                              <a:latin typeface="Cambria Math" panose="02040503050406030204" pitchFamily="18" charset="0"/>
                            </a:rPr>
                            <m:t> ∈ </m:t>
                          </m:r>
                          <m:r>
                            <a:rPr lang="it-IT" sz="1400" b="0" i="1" smtClean="0">
                              <a:latin typeface="Cambria Math" panose="02040503050406030204" pitchFamily="18" charset="0"/>
                            </a:rPr>
                            <m:t>𝑉</m:t>
                          </m:r>
                        </m:sub>
                        <m:sup/>
                        <m:e>
                          <m:r>
                            <a:rPr lang="it-IT" sz="1400" b="0" i="1" smtClean="0">
                              <a:latin typeface="Cambria Math" panose="02040503050406030204" pitchFamily="18" charset="0"/>
                            </a:rPr>
                            <m:t>𝑑</m:t>
                          </m:r>
                          <m:d>
                            <m:dPr>
                              <m:ctrlPr>
                                <a:rPr lang="it-IT" sz="1400" b="0" i="1" smtClean="0">
                                  <a:latin typeface="Cambria Math" panose="02040503050406030204" pitchFamily="18" charset="0"/>
                                </a:rPr>
                              </m:ctrlPr>
                            </m:dPr>
                            <m:e>
                              <m:r>
                                <a:rPr lang="it-IT" sz="1400" b="0" i="1" smtClean="0">
                                  <a:latin typeface="Cambria Math" panose="02040503050406030204" pitchFamily="18" charset="0"/>
                                </a:rPr>
                                <m:t>𝑥</m:t>
                              </m:r>
                            </m:e>
                          </m:d>
                          <m:r>
                            <a:rPr lang="it-IT" sz="1400" b="0" i="1" smtClean="0">
                              <a:latin typeface="Cambria Math" panose="02040503050406030204" pitchFamily="18" charset="0"/>
                            </a:rPr>
                            <m:t>=4</m:t>
                          </m:r>
                          <m:r>
                            <a:rPr lang="it-IT" sz="1400" b="0" i="1" smtClean="0">
                              <a:latin typeface="Cambria Math" panose="02040503050406030204" pitchFamily="18" charset="0"/>
                            </a:rPr>
                            <m:t>𝑘</m:t>
                          </m:r>
                          <m:r>
                            <a:rPr lang="it-IT" sz="1400" b="0" i="1" smtClean="0">
                              <a:latin typeface="Cambria Math" panose="02040503050406030204" pitchFamily="18" charset="0"/>
                            </a:rPr>
                            <m:t>+1</m:t>
                          </m:r>
                          <m:d>
                            <m:dPr>
                              <m:ctrlPr>
                                <a:rPr lang="it-IT" sz="1400" b="0" i="1" smtClean="0">
                                  <a:latin typeface="Cambria Math" panose="02040503050406030204" pitchFamily="18" charset="0"/>
                                </a:rPr>
                              </m:ctrlPr>
                            </m:dPr>
                            <m:e>
                              <m:r>
                                <a:rPr lang="it-IT" sz="1400" b="0" i="1" smtClean="0">
                                  <a:latin typeface="Cambria Math" panose="02040503050406030204" pitchFamily="18" charset="0"/>
                                </a:rPr>
                                <m:t>2</m:t>
                              </m:r>
                              <m:r>
                                <a:rPr lang="it-IT" sz="1400" b="0" i="1" smtClean="0">
                                  <a:latin typeface="Cambria Math" panose="02040503050406030204" pitchFamily="18" charset="0"/>
                                </a:rPr>
                                <m:t>𝑘</m:t>
                              </m:r>
                              <m:r>
                                <a:rPr lang="it-IT" sz="1400" b="0" i="1" smtClean="0">
                                  <a:latin typeface="Cambria Math" panose="02040503050406030204" pitchFamily="18" charset="0"/>
                                </a:rPr>
                                <m:t>+2</m:t>
                              </m:r>
                            </m:e>
                          </m:d>
                          <m:r>
                            <a:rPr lang="it-IT" sz="1400" b="0" i="1" smtClean="0">
                              <a:latin typeface="Cambria Math" panose="02040503050406030204" pitchFamily="18" charset="0"/>
                            </a:rPr>
                            <m:t>=6</m:t>
                          </m:r>
                          <m:r>
                            <a:rPr lang="it-IT" sz="1400" b="0" i="1" smtClean="0">
                              <a:latin typeface="Cambria Math" panose="02040503050406030204" pitchFamily="18" charset="0"/>
                            </a:rPr>
                            <m:t>𝑘</m:t>
                          </m:r>
                          <m:r>
                            <a:rPr lang="it-IT" sz="1400" b="0" i="1" smtClean="0">
                              <a:latin typeface="Cambria Math" panose="02040503050406030204" pitchFamily="18" charset="0"/>
                            </a:rPr>
                            <m:t>+2</m:t>
                          </m:r>
                        </m:e>
                      </m:nary>
                    </m:oMath>
                  </m:oMathPara>
                </a14:m>
                <a:endParaRPr lang="it-IT" sz="1400" dirty="0"/>
              </a:p>
              <a:p>
                <a:pPr marL="0" indent="0">
                  <a:buNone/>
                </a:pPr>
                <a:endParaRPr lang="it-IT" sz="1400" dirty="0"/>
              </a:p>
              <a:p>
                <a:pPr marL="0" indent="0">
                  <a:buNone/>
                </a:pPr>
                <a:r>
                  <a:rPr lang="it-IT" sz="1400" dirty="0"/>
                  <a:t>e per l’Handshaking Lemma</a:t>
                </a:r>
              </a:p>
              <a:p>
                <a:pPr marL="0" indent="0">
                  <a:buNone/>
                </a:pPr>
                <a:endParaRPr lang="it-IT" sz="14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it-IT" sz="1400" b="0" i="1" smtClean="0">
                              <a:latin typeface="Cambria Math" panose="02040503050406030204" pitchFamily="18" charset="0"/>
                            </a:rPr>
                          </m:ctrlPr>
                        </m:dPr>
                        <m:e>
                          <m:r>
                            <a:rPr lang="it-IT" sz="1400" b="0" i="1" smtClean="0">
                              <a:latin typeface="Cambria Math" panose="02040503050406030204" pitchFamily="18" charset="0"/>
                            </a:rPr>
                            <m:t>𝐸</m:t>
                          </m:r>
                        </m:e>
                      </m:d>
                      <m:r>
                        <a:rPr lang="it-IT" sz="1400" b="0" i="1" smtClean="0">
                          <a:latin typeface="Cambria Math" panose="02040503050406030204" pitchFamily="18" charset="0"/>
                        </a:rPr>
                        <m:t>=</m:t>
                      </m:r>
                      <m:f>
                        <m:fPr>
                          <m:ctrlPr>
                            <a:rPr lang="it-IT" sz="1400" b="0" i="1" smtClean="0">
                              <a:latin typeface="Cambria Math" panose="02040503050406030204" pitchFamily="18" charset="0"/>
                            </a:rPr>
                          </m:ctrlPr>
                        </m:fPr>
                        <m:num>
                          <m:nary>
                            <m:naryPr>
                              <m:chr m:val="∑"/>
                              <m:ctrlPr>
                                <a:rPr lang="it-IT" sz="1400" i="1">
                                  <a:latin typeface="Cambria Math" panose="02040503050406030204" pitchFamily="18" charset="0"/>
                                </a:rPr>
                              </m:ctrlPr>
                            </m:naryPr>
                            <m:sub>
                              <m:r>
                                <m:rPr>
                                  <m:brk m:alnAt="23"/>
                                </m:rPr>
                                <a:rPr lang="it-IT" sz="1400" i="1">
                                  <a:latin typeface="Cambria Math" panose="02040503050406030204" pitchFamily="18" charset="0"/>
                                </a:rPr>
                                <m:t>𝑥</m:t>
                              </m:r>
                              <m:r>
                                <a:rPr lang="it-IT" sz="1400" i="1">
                                  <a:latin typeface="Cambria Math" panose="02040503050406030204" pitchFamily="18" charset="0"/>
                                </a:rPr>
                                <m:t> ∈ </m:t>
                              </m:r>
                              <m:r>
                                <a:rPr lang="it-IT" sz="1400" i="1">
                                  <a:latin typeface="Cambria Math" panose="02040503050406030204" pitchFamily="18" charset="0"/>
                                </a:rPr>
                                <m:t>𝑉</m:t>
                              </m:r>
                            </m:sub>
                            <m:sup/>
                            <m:e>
                              <m:r>
                                <a:rPr lang="it-IT" sz="1400" i="1">
                                  <a:latin typeface="Cambria Math" panose="02040503050406030204" pitchFamily="18" charset="0"/>
                                </a:rPr>
                                <m:t>𝑑</m:t>
                              </m:r>
                              <m:d>
                                <m:dPr>
                                  <m:ctrlPr>
                                    <a:rPr lang="it-IT" sz="1400" i="1">
                                      <a:latin typeface="Cambria Math" panose="02040503050406030204" pitchFamily="18" charset="0"/>
                                    </a:rPr>
                                  </m:ctrlPr>
                                </m:dPr>
                                <m:e>
                                  <m:r>
                                    <a:rPr lang="it-IT" sz="1400" i="1">
                                      <a:latin typeface="Cambria Math" panose="02040503050406030204" pitchFamily="18" charset="0"/>
                                    </a:rPr>
                                    <m:t>𝑥</m:t>
                                  </m:r>
                                </m:e>
                              </m:d>
                            </m:e>
                          </m:nary>
                        </m:num>
                        <m:den>
                          <m:r>
                            <a:rPr lang="it-IT" sz="1400" b="0" i="1" smtClean="0">
                              <a:latin typeface="Cambria Math" panose="02040503050406030204" pitchFamily="18" charset="0"/>
                            </a:rPr>
                            <m:t>2</m:t>
                          </m:r>
                        </m:den>
                      </m:f>
                      <m:r>
                        <a:rPr lang="it-IT" sz="1400" b="0" i="0" smtClean="0">
                          <a:latin typeface="Cambria Math" panose="02040503050406030204" pitchFamily="18" charset="0"/>
                        </a:rPr>
                        <m:t>=</m:t>
                      </m:r>
                      <m:r>
                        <a:rPr lang="it-IT" sz="1400" b="0" i="1" smtClean="0">
                          <a:latin typeface="Cambria Math" panose="02040503050406030204" pitchFamily="18" charset="0"/>
                        </a:rPr>
                        <m:t>3</m:t>
                      </m:r>
                      <m:r>
                        <a:rPr lang="it-IT" sz="1400" b="0" i="1" smtClean="0">
                          <a:latin typeface="Cambria Math" panose="02040503050406030204" pitchFamily="18" charset="0"/>
                        </a:rPr>
                        <m:t>𝑘</m:t>
                      </m:r>
                      <m:r>
                        <a:rPr lang="it-IT" sz="1400" b="0" i="1" smtClean="0">
                          <a:latin typeface="Cambria Math" panose="02040503050406030204" pitchFamily="18" charset="0"/>
                        </a:rPr>
                        <m:t>+1</m:t>
                      </m:r>
                    </m:oMath>
                  </m:oMathPara>
                </a14:m>
                <a:endParaRPr lang="it-IT" sz="1400" dirty="0"/>
              </a:p>
              <a:p>
                <a:pPr marL="0" indent="0">
                  <a:buNone/>
                </a:pPr>
                <a:endParaRPr lang="it-IT" sz="1400" dirty="0"/>
              </a:p>
              <a:p>
                <a:pPr marL="0" indent="0">
                  <a:buNone/>
                </a:pPr>
                <a:r>
                  <a:rPr lang="it-IT" sz="1400" dirty="0"/>
                  <a:t>Quindi </a:t>
                </a:r>
                <a14:m>
                  <m:oMath xmlns:m="http://schemas.openxmlformats.org/officeDocument/2006/math">
                    <m:d>
                      <m:dPr>
                        <m:begChr m:val="|"/>
                        <m:endChr m:val="|"/>
                        <m:ctrlPr>
                          <a:rPr lang="it-IT" sz="1400" b="0" i="1" smtClean="0">
                            <a:latin typeface="Cambria Math" panose="02040503050406030204" pitchFamily="18" charset="0"/>
                          </a:rPr>
                        </m:ctrlPr>
                      </m:dPr>
                      <m:e>
                        <m:r>
                          <a:rPr lang="it-IT" sz="1400" b="0" i="1" smtClean="0">
                            <a:latin typeface="Cambria Math" panose="02040503050406030204" pitchFamily="18" charset="0"/>
                          </a:rPr>
                          <m:t>𝐸</m:t>
                        </m:r>
                      </m:e>
                    </m:d>
                    <m:r>
                      <a:rPr lang="it-IT" sz="1400" b="0" i="1" smtClean="0">
                        <a:latin typeface="Cambria Math" panose="02040503050406030204" pitchFamily="18" charset="0"/>
                      </a:rPr>
                      <m:t>=</m:t>
                    </m:r>
                    <m:d>
                      <m:dPr>
                        <m:begChr m:val="|"/>
                        <m:endChr m:val="|"/>
                        <m:ctrlPr>
                          <a:rPr lang="it-IT" sz="1400" b="0" i="1" smtClean="0">
                            <a:latin typeface="Cambria Math" panose="02040503050406030204" pitchFamily="18" charset="0"/>
                          </a:rPr>
                        </m:ctrlPr>
                      </m:dPr>
                      <m:e>
                        <m:r>
                          <a:rPr lang="it-IT" sz="1400" b="0" i="1" smtClean="0">
                            <a:latin typeface="Cambria Math" panose="02040503050406030204" pitchFamily="18" charset="0"/>
                          </a:rPr>
                          <m:t>𝑉</m:t>
                        </m:r>
                      </m:e>
                    </m:d>
                    <m:r>
                      <a:rPr lang="it-IT" sz="1400" b="0" i="1" smtClean="0">
                        <a:latin typeface="Cambria Math" panose="02040503050406030204" pitchFamily="18" charset="0"/>
                      </a:rPr>
                      <m:t>−1</m:t>
                    </m:r>
                  </m:oMath>
                </a14:m>
                <a:r>
                  <a:rPr lang="it-IT" sz="1400" dirty="0"/>
                  <a:t>. Poiché il grafo dei legami chimici di </a:t>
                </a:r>
                <a14:m>
                  <m:oMath xmlns:m="http://schemas.openxmlformats.org/officeDocument/2006/math">
                    <m:sSub>
                      <m:sSubPr>
                        <m:ctrlPr>
                          <a:rPr lang="it-IT" sz="1400" b="1" i="1">
                            <a:latin typeface="Cambria Math" panose="02040503050406030204" pitchFamily="18" charset="0"/>
                          </a:rPr>
                        </m:ctrlPr>
                      </m:sSubPr>
                      <m:e>
                        <m:r>
                          <a:rPr lang="it-IT" sz="1400" b="1" i="1">
                            <a:latin typeface="Cambria Math" panose="02040503050406030204" pitchFamily="18" charset="0"/>
                          </a:rPr>
                          <m:t>𝑪</m:t>
                        </m:r>
                      </m:e>
                      <m:sub>
                        <m:r>
                          <a:rPr lang="it-IT" sz="1400" b="1" i="1">
                            <a:latin typeface="Cambria Math" panose="02040503050406030204" pitchFamily="18" charset="0"/>
                          </a:rPr>
                          <m:t>𝒌</m:t>
                        </m:r>
                      </m:sub>
                    </m:sSub>
                    <m:sSub>
                      <m:sSubPr>
                        <m:ctrlPr>
                          <a:rPr lang="it-IT" sz="1400" b="1" i="1">
                            <a:latin typeface="Cambria Math" panose="02040503050406030204" pitchFamily="18" charset="0"/>
                          </a:rPr>
                        </m:ctrlPr>
                      </m:sSubPr>
                      <m:e>
                        <m:r>
                          <a:rPr lang="it-IT" sz="1400" b="1" i="1">
                            <a:latin typeface="Cambria Math" panose="02040503050406030204" pitchFamily="18" charset="0"/>
                          </a:rPr>
                          <m:t>𝑯</m:t>
                        </m:r>
                      </m:e>
                      <m:sub>
                        <m:r>
                          <a:rPr lang="it-IT" sz="1400" b="1" i="1">
                            <a:latin typeface="Cambria Math" panose="02040503050406030204" pitchFamily="18" charset="0"/>
                          </a:rPr>
                          <m:t>𝟐</m:t>
                        </m:r>
                        <m:r>
                          <a:rPr lang="it-IT" sz="1400" b="1" i="1">
                            <a:latin typeface="Cambria Math" panose="02040503050406030204" pitchFamily="18" charset="0"/>
                          </a:rPr>
                          <m:t>𝒌</m:t>
                        </m:r>
                        <m:r>
                          <a:rPr lang="it-IT" sz="1400" b="1" i="1">
                            <a:latin typeface="Cambria Math" panose="02040503050406030204" pitchFamily="18" charset="0"/>
                          </a:rPr>
                          <m:t>+</m:t>
                        </m:r>
                        <m:r>
                          <a:rPr lang="it-IT" sz="1400" b="1" i="1">
                            <a:latin typeface="Cambria Math" panose="02040503050406030204" pitchFamily="18" charset="0"/>
                          </a:rPr>
                          <m:t>𝟐</m:t>
                        </m:r>
                      </m:sub>
                    </m:sSub>
                  </m:oMath>
                </a14:m>
                <a:r>
                  <a:rPr lang="it-IT" sz="1400" dirty="0"/>
                  <a:t> deve essere connesso, allora abbiamo dimostrato che esso è un albero. Cayley generalizzò il problema di individuare tutti i possibili idrocarburi saturi a quello di enumerare tutti i possibili alberi i cui vertici hanno grado 4 oppure 1. Egli trovò più semplice risolvere quest’ultimo problema e, inoltre, scoprì i grafi dei legami chimici di idrocarburi fino a quel momento ignoti che successivamente vennero scoperti.</a:t>
                </a:r>
              </a:p>
              <a:p>
                <a:pPr marL="0" indent="0">
                  <a:buNone/>
                </a:pPr>
                <a:endParaRPr lang="it-IT" sz="1400" dirty="0"/>
              </a:p>
              <a:p>
                <a:pPr marL="0" indent="0">
                  <a:buNone/>
                </a:pPr>
                <a:endParaRPr lang="it-IT" sz="1400" dirty="0"/>
              </a:p>
            </p:txBody>
          </p:sp>
        </mc:Choice>
        <mc:Fallback xmlns="">
          <p:sp>
            <p:nvSpPr>
              <p:cNvPr id="5" name="Segnaposto contenuto 4">
                <a:extLst>
                  <a:ext uri="{FF2B5EF4-FFF2-40B4-BE49-F238E27FC236}">
                    <a16:creationId xmlns:a16="http://schemas.microsoft.com/office/drawing/2014/main" id="{E854B7F4-C2A8-4A7D-94D7-331F9D1A7E26}"/>
                  </a:ext>
                </a:extLst>
              </p:cNvPr>
              <p:cNvSpPr>
                <a:spLocks noGrp="1" noRot="1" noChangeAspect="1" noMove="1" noResize="1" noEditPoints="1" noAdjustHandles="1" noChangeArrowheads="1" noChangeShapeType="1" noTextEdit="1"/>
              </p:cNvSpPr>
              <p:nvPr>
                <p:ph idx="4294967295"/>
              </p:nvPr>
            </p:nvSpPr>
            <p:spPr>
              <a:xfrm>
                <a:off x="462340" y="390418"/>
                <a:ext cx="11332390" cy="6339155"/>
              </a:xfrm>
              <a:blipFill>
                <a:blip r:embed="rId3"/>
                <a:stretch>
                  <a:fillRect l="-161" t="-192" r="-161"/>
                </a:stretch>
              </a:blipFill>
            </p:spPr>
            <p:txBody>
              <a:bodyPr/>
              <a:lstStyle/>
              <a:p>
                <a:r>
                  <a:rPr lang="it-IT">
                    <a:noFill/>
                  </a:rPr>
                  <a:t> </a:t>
                </a:r>
              </a:p>
            </p:txBody>
          </p:sp>
        </mc:Fallback>
      </mc:AlternateContent>
    </p:spTree>
    <p:extLst>
      <p:ext uri="{BB962C8B-B14F-4D97-AF65-F5344CB8AC3E}">
        <p14:creationId xmlns:p14="http://schemas.microsoft.com/office/powerpoint/2010/main" val="1423667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3" name="Rectangle 3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6" name="Rectangle 3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a14="http://schemas.microsoft.com/office/drawing/2010/main">
        <mc:Choice Requires="a14">
          <p:sp>
            <p:nvSpPr>
              <p:cNvPr id="4" name="Titolo 3">
                <a:extLst>
                  <a:ext uri="{FF2B5EF4-FFF2-40B4-BE49-F238E27FC236}">
                    <a16:creationId xmlns:a16="http://schemas.microsoft.com/office/drawing/2014/main" id="{DA295E65-B88D-4AB3-9819-541FFAF051AA}"/>
                  </a:ext>
                </a:extLst>
              </p:cNvPr>
              <p:cNvSpPr>
                <a:spLocks noGrp="1"/>
              </p:cNvSpPr>
              <p:nvPr>
                <p:ph type="title"/>
              </p:nvPr>
            </p:nvSpPr>
            <p:spPr>
              <a:xfrm>
                <a:off x="5339541" y="2549382"/>
                <a:ext cx="6196785" cy="1451117"/>
              </a:xfrm>
            </p:spPr>
            <p:txBody>
              <a:bodyPr vert="horz" lIns="91440" tIns="45720" rIns="91440" bIns="45720" rtlCol="0" anchor="b">
                <a:normAutofit fontScale="90000"/>
                <a:scene3d>
                  <a:camera prst="orthographicFront"/>
                  <a:lightRig rig="flood" dir="t"/>
                </a:scene3d>
                <a:sp3d extrusionH="57150" prstMaterial="dkEdge">
                  <a:bevelT w="82550" h="38100" prst="coolSlant"/>
                  <a:bevelB w="38100" h="38100" prst="relaxedInset"/>
                </a:sp3d>
              </a:bodyPr>
              <a:lstStyle/>
              <a:p>
                <a:pPr algn="ctr">
                  <a:lnSpc>
                    <a:spcPct val="90000"/>
                  </a:lnSpc>
                </a:pPr>
                <a:r>
                  <a:rPr lang="en-US" sz="3600" b="1" i="0" kern="1200" dirty="0">
                    <a:solidFill>
                      <a:schemeClr val="bg1"/>
                    </a:solidFill>
                    <a:effectLst>
                      <a:glow rad="12700">
                        <a:schemeClr val="accent1">
                          <a:alpha val="40000"/>
                        </a:schemeClr>
                      </a:glow>
                    </a:effectLst>
                    <a:latin typeface="Abadi Extra Light" panose="020B0204020104020204" pitchFamily="34" charset="0"/>
                  </a:rPr>
                  <a:t>Rappresentazione di alberi etichettati</a:t>
                </a:r>
                <a:br>
                  <a:rPr lang="en-US" sz="3600" b="1" i="0" kern="1200" dirty="0">
                    <a:solidFill>
                      <a:schemeClr val="bg1"/>
                    </a:solidFill>
                    <a:effectLst>
                      <a:glow rad="12700">
                        <a:schemeClr val="accent1">
                          <a:alpha val="40000"/>
                        </a:schemeClr>
                      </a:glow>
                    </a:effectLst>
                    <a:latin typeface="Abadi Extra Light" panose="020B0204020104020204" pitchFamily="34" charset="0"/>
                  </a:rPr>
                </a:br>
                <a:r>
                  <a:rPr lang="en-US" sz="3600" b="1" i="0" kern="1200" dirty="0">
                    <a:solidFill>
                      <a:schemeClr val="bg1"/>
                    </a:solidFill>
                    <a:effectLst>
                      <a:glow rad="12700">
                        <a:schemeClr val="accent1">
                          <a:alpha val="40000"/>
                        </a:schemeClr>
                      </a:glow>
                    </a:effectLst>
                    <a:latin typeface="Abadi Extra Light" panose="020B0204020104020204" pitchFamily="34" charset="0"/>
                  </a:rPr>
                  <a:t> con colori per </a:t>
                </a:r>
                <a14:m>
                  <m:oMath xmlns:m="http://schemas.openxmlformats.org/officeDocument/2006/math">
                    <m:r>
                      <a:rPr lang="it-IT" sz="3600" b="1" i="1" kern="1200" smtClean="0">
                        <a:solidFill>
                          <a:schemeClr val="bg1"/>
                        </a:solidFill>
                        <a:effectLst>
                          <a:glow rad="12700">
                            <a:schemeClr val="accent1">
                              <a:alpha val="40000"/>
                            </a:schemeClr>
                          </a:glow>
                        </a:effectLst>
                        <a:latin typeface="Cambria Math" panose="02040503050406030204" pitchFamily="18" charset="0"/>
                      </a:rPr>
                      <m:t>𝒏</m:t>
                    </m:r>
                    <m:r>
                      <a:rPr lang="it-IT" sz="3600" b="1" i="1" kern="1200" smtClean="0">
                        <a:solidFill>
                          <a:schemeClr val="bg1"/>
                        </a:solidFill>
                        <a:effectLst>
                          <a:glow rad="12700">
                            <a:schemeClr val="accent1">
                              <a:alpha val="40000"/>
                            </a:schemeClr>
                          </a:glow>
                        </a:effectLst>
                        <a:latin typeface="Cambria Math" panose="02040503050406030204" pitchFamily="18" charset="0"/>
                      </a:rPr>
                      <m:t>=</m:t>
                    </m:r>
                    <m:r>
                      <a:rPr lang="it-IT" sz="3600" b="1" i="1" kern="1200" smtClean="0">
                        <a:solidFill>
                          <a:schemeClr val="bg1"/>
                        </a:solidFill>
                        <a:effectLst>
                          <a:glow rad="12700">
                            <a:schemeClr val="accent1">
                              <a:alpha val="40000"/>
                            </a:schemeClr>
                          </a:glow>
                        </a:effectLst>
                        <a:latin typeface="Cambria Math" panose="02040503050406030204" pitchFamily="18" charset="0"/>
                      </a:rPr>
                      <m:t>𝟐</m:t>
                    </m:r>
                    <m:r>
                      <a:rPr lang="it-IT" sz="3600" b="1" i="1" kern="1200" smtClean="0">
                        <a:solidFill>
                          <a:schemeClr val="bg1"/>
                        </a:solidFill>
                        <a:effectLst>
                          <a:glow rad="12700">
                            <a:schemeClr val="accent1">
                              <a:alpha val="40000"/>
                            </a:schemeClr>
                          </a:glow>
                        </a:effectLst>
                        <a:latin typeface="Cambria Math" panose="02040503050406030204" pitchFamily="18" charset="0"/>
                      </a:rPr>
                      <m:t>,</m:t>
                    </m:r>
                    <m:r>
                      <a:rPr lang="it-IT" sz="3600" b="1" i="1" kern="1200" smtClean="0">
                        <a:solidFill>
                          <a:schemeClr val="bg1"/>
                        </a:solidFill>
                        <a:effectLst>
                          <a:glow rad="12700">
                            <a:schemeClr val="accent1">
                              <a:alpha val="40000"/>
                            </a:schemeClr>
                          </a:glow>
                        </a:effectLst>
                        <a:latin typeface="Cambria Math" panose="02040503050406030204" pitchFamily="18" charset="0"/>
                      </a:rPr>
                      <m:t>𝟑</m:t>
                    </m:r>
                    <m:r>
                      <a:rPr lang="it-IT" sz="3600" b="1" i="1" kern="1200" smtClean="0">
                        <a:solidFill>
                          <a:schemeClr val="bg1"/>
                        </a:solidFill>
                        <a:effectLst>
                          <a:glow rad="12700">
                            <a:schemeClr val="accent1">
                              <a:alpha val="40000"/>
                            </a:schemeClr>
                          </a:glow>
                        </a:effectLst>
                        <a:latin typeface="Cambria Math" panose="02040503050406030204" pitchFamily="18" charset="0"/>
                      </a:rPr>
                      <m:t>,</m:t>
                    </m:r>
                    <m:r>
                      <a:rPr lang="it-IT" sz="3600" b="1" i="1" kern="1200" smtClean="0">
                        <a:solidFill>
                          <a:schemeClr val="bg1"/>
                        </a:solidFill>
                        <a:effectLst>
                          <a:glow rad="12700">
                            <a:schemeClr val="accent1">
                              <a:alpha val="40000"/>
                            </a:schemeClr>
                          </a:glow>
                        </a:effectLst>
                        <a:latin typeface="Cambria Math" panose="02040503050406030204" pitchFamily="18" charset="0"/>
                      </a:rPr>
                      <m:t>𝟒</m:t>
                    </m:r>
                  </m:oMath>
                </a14:m>
                <a:endParaRPr lang="en-US" sz="3600" b="1" i="0" kern="1200" dirty="0">
                  <a:solidFill>
                    <a:schemeClr val="bg1"/>
                  </a:solidFill>
                  <a:effectLst>
                    <a:glow rad="12700">
                      <a:schemeClr val="accent1">
                        <a:alpha val="40000"/>
                      </a:schemeClr>
                    </a:glow>
                  </a:effectLst>
                  <a:latin typeface="Abadi Extra Light" panose="020B0204020104020204" pitchFamily="34" charset="0"/>
                </a:endParaRPr>
              </a:p>
            </p:txBody>
          </p:sp>
        </mc:Choice>
        <mc:Fallback xmlns="">
          <p:sp>
            <p:nvSpPr>
              <p:cNvPr id="4" name="Titolo 3">
                <a:extLst>
                  <a:ext uri="{FF2B5EF4-FFF2-40B4-BE49-F238E27FC236}">
                    <a16:creationId xmlns:a16="http://schemas.microsoft.com/office/drawing/2014/main" id="{DA295E65-B88D-4AB3-9819-541FFAF051AA}"/>
                  </a:ext>
                </a:extLst>
              </p:cNvPr>
              <p:cNvSpPr>
                <a:spLocks noGrp="1" noRot="1" noChangeAspect="1" noMove="1" noResize="1" noEditPoints="1" noAdjustHandles="1" noChangeArrowheads="1" noChangeShapeType="1" noTextEdit="1"/>
              </p:cNvSpPr>
              <p:nvPr>
                <p:ph type="title"/>
              </p:nvPr>
            </p:nvSpPr>
            <p:spPr>
              <a:xfrm>
                <a:off x="5339541" y="2549382"/>
                <a:ext cx="6196785" cy="1451117"/>
              </a:xfrm>
              <a:blipFill>
                <a:blip r:embed="rId3"/>
                <a:stretch>
                  <a:fillRect/>
                </a:stretch>
              </a:blipFill>
            </p:spPr>
            <p:txBody>
              <a:bodyPr/>
              <a:lstStyle/>
              <a:p>
                <a:r>
                  <a:rPr lang="it-IT">
                    <a:noFill/>
                  </a:rPr>
                  <a:t> </a:t>
                </a:r>
              </a:p>
            </p:txBody>
          </p:sp>
        </mc:Fallback>
      </mc:AlternateContent>
      <p:grpSp>
        <p:nvGrpSpPr>
          <p:cNvPr id="38" name="Group 37">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5" y="396836"/>
            <a:ext cx="4992157" cy="6058999"/>
            <a:chOff x="6776508" y="396836"/>
            <a:chExt cx="4992157" cy="6058999"/>
          </a:xfrm>
        </p:grpSpPr>
        <p:sp>
          <p:nvSpPr>
            <p:cNvPr id="39" name="Rectangle 38">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7" name="Elemento grafico 6">
            <a:extLst>
              <a:ext uri="{FF2B5EF4-FFF2-40B4-BE49-F238E27FC236}">
                <a16:creationId xmlns:a16="http://schemas.microsoft.com/office/drawing/2014/main" id="{09ED2217-75A4-447C-9D21-AB6E8AF8B0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335" y="747967"/>
            <a:ext cx="4334106" cy="5362066"/>
          </a:xfrm>
          <a:prstGeom prst="rect">
            <a:avLst/>
          </a:prstGeom>
        </p:spPr>
      </p:pic>
      <p:sp>
        <p:nvSpPr>
          <p:cNvPr id="8" name="CasellaDiTesto 7">
            <a:extLst>
              <a:ext uri="{FF2B5EF4-FFF2-40B4-BE49-F238E27FC236}">
                <a16:creationId xmlns:a16="http://schemas.microsoft.com/office/drawing/2014/main" id="{A1F7CBE8-E018-4719-9404-F0D8D1A9C312}"/>
              </a:ext>
            </a:extLst>
          </p:cNvPr>
          <p:cNvSpPr txBox="1"/>
          <p:nvPr/>
        </p:nvSpPr>
        <p:spPr>
          <a:xfrm>
            <a:off x="5547802" y="5671669"/>
            <a:ext cx="5901070" cy="584775"/>
          </a:xfrm>
          <a:prstGeom prst="rect">
            <a:avLst/>
          </a:prstGeom>
          <a:noFill/>
        </p:spPr>
        <p:txBody>
          <a:bodyPr wrap="square" rtlCol="0">
            <a:spAutoFit/>
          </a:bodyPr>
          <a:lstStyle/>
          <a:p>
            <a:r>
              <a:rPr lang="it-IT" sz="1600" dirty="0">
                <a:solidFill>
                  <a:srgbClr val="FFFF00"/>
                </a:solidFill>
              </a:rPr>
              <a:t>Author</a:t>
            </a:r>
            <a:r>
              <a:rPr lang="it-IT" sz="1600" dirty="0">
                <a:solidFill>
                  <a:schemeClr val="bg2"/>
                </a:solidFill>
              </a:rPr>
              <a:t>: Julio Reis, immagine reperita sul sito </a:t>
            </a:r>
            <a:r>
              <a:rPr lang="it-IT" sz="1600" i="1" dirty="0">
                <a:solidFill>
                  <a:schemeClr val="accent5">
                    <a:lumMod val="40000"/>
                    <a:lumOff val="60000"/>
                  </a:schemeClr>
                </a:solidFill>
                <a:hlinkClick r:id="rId6">
                  <a:extLst>
                    <a:ext uri="{A12FA001-AC4F-418D-AE19-62706E023703}">
                      <ahyp:hlinkClr xmlns:ahyp="http://schemas.microsoft.com/office/drawing/2018/hyperlinkcolor" val="tx"/>
                    </a:ext>
                  </a:extLst>
                </a:hlinkClick>
              </a:rPr>
              <a:t>https://en.wikipedia.org/wiki/File:Cayley's_formula_2-4.svg </a:t>
            </a:r>
            <a:endParaRPr lang="it-IT" sz="1600" i="1" dirty="0">
              <a:solidFill>
                <a:schemeClr val="accent5">
                  <a:lumMod val="40000"/>
                  <a:lumOff val="60000"/>
                </a:schemeClr>
              </a:solidFill>
            </a:endParaRPr>
          </a:p>
        </p:txBody>
      </p:sp>
    </p:spTree>
    <p:extLst>
      <p:ext uri="{BB962C8B-B14F-4D97-AF65-F5344CB8AC3E}">
        <p14:creationId xmlns:p14="http://schemas.microsoft.com/office/powerpoint/2010/main" val="4035005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E040BB-528A-4C1B-8692-FBD997CFA7BD}"/>
              </a:ext>
            </a:extLst>
          </p:cNvPr>
          <p:cNvSpPr>
            <a:spLocks noGrp="1"/>
          </p:cNvSpPr>
          <p:nvPr>
            <p:ph type="title"/>
          </p:nvPr>
        </p:nvSpPr>
        <p:spPr>
          <a:xfrm>
            <a:off x="1220788" y="3096039"/>
            <a:ext cx="3218262" cy="665922"/>
          </a:xfrm>
        </p:spPr>
        <p:txBody>
          <a:bodyPr>
            <a:noAutofit/>
            <a:scene3d>
              <a:camera prst="orthographicFront"/>
              <a:lightRig rig="flood" dir="t"/>
            </a:scene3d>
            <a:sp3d extrusionH="57150" prstMaterial="dkEdge">
              <a:bevelT w="82550" h="38100" prst="coolSlant"/>
              <a:bevelB w="38100" h="38100" prst="relaxedInset"/>
            </a:sp3d>
          </a:bodyPr>
          <a:lstStyle/>
          <a:p>
            <a:r>
              <a:rPr lang="it-IT" sz="5400" b="1" dirty="0">
                <a:solidFill>
                  <a:schemeClr val="bg1"/>
                </a:solidFill>
                <a:latin typeface="Abadi Extra Light" panose="020B0204020104020204" pitchFamily="34" charset="0"/>
              </a:rPr>
              <a:t>Referenze</a:t>
            </a:r>
          </a:p>
        </p:txBody>
      </p:sp>
      <p:sp>
        <p:nvSpPr>
          <p:cNvPr id="3" name="Segnaposto contenuto 2">
            <a:extLst>
              <a:ext uri="{FF2B5EF4-FFF2-40B4-BE49-F238E27FC236}">
                <a16:creationId xmlns:a16="http://schemas.microsoft.com/office/drawing/2014/main" id="{ABE1CB0C-AE22-4F65-9C8C-23F83B770FE7}"/>
              </a:ext>
            </a:extLst>
          </p:cNvPr>
          <p:cNvSpPr>
            <a:spLocks noGrp="1"/>
          </p:cNvSpPr>
          <p:nvPr>
            <p:ph idx="1"/>
          </p:nvPr>
        </p:nvSpPr>
        <p:spPr>
          <a:xfrm>
            <a:off x="5049078" y="1447800"/>
            <a:ext cx="6937513" cy="4572000"/>
          </a:xfrm>
        </p:spPr>
        <p:txBody>
          <a:bodyPr anchor="ctr">
            <a:normAutofit/>
          </a:bodyPr>
          <a:lstStyle/>
          <a:p>
            <a:pPr algn="just"/>
            <a:r>
              <a:rPr lang="it-IT" sz="2400" dirty="0"/>
              <a:t>M. Melo, lezioni di GE460 - Teoria dei Grafi, Università di Roma Tre, anno 2019/2020.</a:t>
            </a:r>
          </a:p>
          <a:p>
            <a:pPr algn="just"/>
            <a:endParaRPr lang="it-IT" sz="2400" dirty="0"/>
          </a:p>
          <a:p>
            <a:pPr algn="just"/>
            <a:endParaRPr lang="it-IT" sz="2400" dirty="0"/>
          </a:p>
          <a:p>
            <a:pPr algn="just"/>
            <a:r>
              <a:rPr lang="it-IT" sz="2400" dirty="0"/>
              <a:t>J. A. Bondy – U. S. R. Murty, </a:t>
            </a:r>
            <a:r>
              <a:rPr lang="it-IT" sz="2400" i="1" dirty="0"/>
              <a:t>Graph Theory, </a:t>
            </a:r>
            <a:r>
              <a:rPr lang="it-IT" sz="2400" dirty="0"/>
              <a:t>Springer, 2008.</a:t>
            </a:r>
          </a:p>
          <a:p>
            <a:pPr marL="0" indent="0">
              <a:buNone/>
            </a:pPr>
            <a:endParaRPr lang="it-IT" dirty="0"/>
          </a:p>
        </p:txBody>
      </p:sp>
    </p:spTree>
    <p:extLst>
      <p:ext uri="{BB962C8B-B14F-4D97-AF65-F5344CB8AC3E}">
        <p14:creationId xmlns:p14="http://schemas.microsoft.com/office/powerpoint/2010/main" val="3848865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E66278E8-7F77-4955-98F9-6A4EFA404A9F}"/>
              </a:ext>
            </a:extLst>
          </p:cNvPr>
          <p:cNvSpPr>
            <a:spLocks noGrp="1"/>
          </p:cNvSpPr>
          <p:nvPr>
            <p:ph type="ctrTitle"/>
          </p:nvPr>
        </p:nvSpPr>
        <p:spPr>
          <a:xfrm>
            <a:off x="1797269" y="1791415"/>
            <a:ext cx="8597461" cy="2031055"/>
          </a:xfrm>
        </p:spPr>
        <p:txBody>
          <a:bodyPr>
            <a:normAutofit/>
            <a:scene3d>
              <a:camera prst="orthographicFront"/>
              <a:lightRig rig="flood" dir="t"/>
            </a:scene3d>
            <a:sp3d extrusionH="57150" prstMaterial="dkEdge">
              <a:bevelT w="82550" h="38100" prst="coolSlant"/>
              <a:bevelB w="38100" h="38100" prst="relaxedInset"/>
            </a:sp3d>
          </a:bodyPr>
          <a:lstStyle/>
          <a:p>
            <a:pPr algn="ctr"/>
            <a:r>
              <a:rPr lang="it-IT" b="1" dirty="0">
                <a:solidFill>
                  <a:srgbClr val="FFFFFF"/>
                </a:solidFill>
                <a:latin typeface="Abadi Extra Light" panose="020B0204020104020204" pitchFamily="34" charset="0"/>
              </a:rPr>
              <a:t>Grazie per l’attenzione</a:t>
            </a:r>
          </a:p>
        </p:txBody>
      </p:sp>
    </p:spTree>
    <p:extLst>
      <p:ext uri="{BB962C8B-B14F-4D97-AF65-F5344CB8AC3E}">
        <p14:creationId xmlns:p14="http://schemas.microsoft.com/office/powerpoint/2010/main" val="1059472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5" name="Freeform: Shape 14">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7"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olo 1">
            <a:extLst>
              <a:ext uri="{FF2B5EF4-FFF2-40B4-BE49-F238E27FC236}">
                <a16:creationId xmlns:a16="http://schemas.microsoft.com/office/drawing/2014/main" id="{54FA2C9C-A731-4C6C-A7F6-E4CEA83A8C71}"/>
              </a:ext>
            </a:extLst>
          </p:cNvPr>
          <p:cNvSpPr>
            <a:spLocks noGrp="1"/>
          </p:cNvSpPr>
          <p:nvPr>
            <p:ph type="title"/>
          </p:nvPr>
        </p:nvSpPr>
        <p:spPr>
          <a:xfrm>
            <a:off x="751659" y="424218"/>
            <a:ext cx="5131064" cy="1622322"/>
          </a:xfrm>
        </p:spPr>
        <p:txBody>
          <a:bodyPr>
            <a:normAutofit/>
            <a:scene3d>
              <a:camera prst="orthographicFront"/>
              <a:lightRig rig="flood" dir="t"/>
            </a:scene3d>
            <a:sp3d extrusionH="57150" prstMaterial="dkEdge">
              <a:bevelT w="82550" h="38100" prst="coolSlant"/>
              <a:bevelB w="38100" h="38100" prst="relaxedInset"/>
            </a:sp3d>
          </a:bodyPr>
          <a:lstStyle/>
          <a:p>
            <a:pPr algn="ctr"/>
            <a:r>
              <a:rPr lang="it-IT" b="1" dirty="0">
                <a:solidFill>
                  <a:schemeClr val="tx1"/>
                </a:solidFill>
                <a:latin typeface="Abadi Extra Light" panose="020B0204020104020204" pitchFamily="34" charset="0"/>
              </a:rPr>
              <a:t>Cenno storico e introduzione al problema</a:t>
            </a:r>
          </a:p>
        </p:txBody>
      </p:sp>
      <p:pic>
        <p:nvPicPr>
          <p:cNvPr id="5" name="Immagine 4">
            <a:extLst>
              <a:ext uri="{FF2B5EF4-FFF2-40B4-BE49-F238E27FC236}">
                <a16:creationId xmlns:a16="http://schemas.microsoft.com/office/drawing/2014/main" id="{FD9BC89F-DEAA-4058-B1F5-89FE184F8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472" y="1126047"/>
            <a:ext cx="4828707" cy="4623486"/>
          </a:xfrm>
          <a:prstGeom prst="rect">
            <a:avLst/>
          </a:prstGeom>
        </p:spPr>
      </p:pic>
      <p:sp>
        <p:nvSpPr>
          <p:cNvPr id="19" name="Rectangle 18">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F7ABBDFC-5EA3-4665-8E15-8553159D05EF}"/>
              </a:ext>
            </a:extLst>
          </p:cNvPr>
          <p:cNvSpPr>
            <a:spLocks noGrp="1"/>
          </p:cNvSpPr>
          <p:nvPr>
            <p:ph idx="1"/>
          </p:nvPr>
        </p:nvSpPr>
        <p:spPr>
          <a:xfrm>
            <a:off x="653107" y="1679686"/>
            <a:ext cx="5638395" cy="4859079"/>
          </a:xfrm>
        </p:spPr>
        <p:txBody>
          <a:bodyPr anchor="ctr">
            <a:normAutofit/>
          </a:bodyPr>
          <a:lstStyle/>
          <a:p>
            <a:pPr marL="0" indent="0">
              <a:lnSpc>
                <a:spcPct val="90000"/>
              </a:lnSpc>
              <a:buNone/>
            </a:pPr>
            <a:r>
              <a:rPr lang="it-IT" sz="2000" b="0" i="0" dirty="0">
                <a:solidFill>
                  <a:srgbClr val="FFFFFF"/>
                </a:solidFill>
                <a:effectLst/>
                <a:latin typeface="Abadi Extra Light" panose="020B0204020104020204" pitchFamily="34" charset="0"/>
              </a:rPr>
              <a:t>Matematico inglese, nato a Richmond (Surrey) il 16 agosto 1821, morto a Cambridge il 26 gennaio 1895. Esercitò a Londra fino a 42 anni la professione legale, pur non interrompendo mai l'intensa produzione matematica iniziata nel 1841; e nel 1863 fu chiamato alla cattedra di algebra, detta sadleriana, dell'università di Cambridge, che tenne fino alla morte. </a:t>
            </a:r>
          </a:p>
          <a:p>
            <a:pPr marL="0" indent="0">
              <a:lnSpc>
                <a:spcPct val="90000"/>
              </a:lnSpc>
              <a:buNone/>
            </a:pPr>
            <a:r>
              <a:rPr lang="it-IT" sz="2000" b="0" i="0" dirty="0">
                <a:solidFill>
                  <a:srgbClr val="FFFFFF"/>
                </a:solidFill>
                <a:effectLst/>
                <a:latin typeface="Abadi Extra Light" panose="020B0204020104020204" pitchFamily="34" charset="0"/>
              </a:rPr>
              <a:t>Fonti accertate riferiscono che fu Cayley uno dei primi ad introdurre nella chimica molecolare l’utilizzo di quegli oggetti che oggi noi chiamiamo grafi - in realtà in una sua pubblicazione usò questi oggetti per approfondire la struttura molecolare di alcuni isomeri, ancora prima di coniare il termine ‘grafo’. Dunque la celebre ‘Formula di Cayley’ deriva dagli studi del matematico riguardo la ’Teoria Chimica dei Grafi’. </a:t>
            </a:r>
            <a:endParaRPr lang="it-IT" sz="2000" dirty="0">
              <a:solidFill>
                <a:srgbClr val="FFFFFF"/>
              </a:solidFill>
              <a:latin typeface="Abadi Extra Light" panose="020B0204020104020204" pitchFamily="34" charset="0"/>
            </a:endParaRPr>
          </a:p>
        </p:txBody>
      </p:sp>
      <p:sp>
        <p:nvSpPr>
          <p:cNvPr id="6" name="CasellaDiTesto 5">
            <a:extLst>
              <a:ext uri="{FF2B5EF4-FFF2-40B4-BE49-F238E27FC236}">
                <a16:creationId xmlns:a16="http://schemas.microsoft.com/office/drawing/2014/main" id="{5B81474D-E971-4018-B37C-7ACE8FB20E19}"/>
              </a:ext>
            </a:extLst>
          </p:cNvPr>
          <p:cNvSpPr txBox="1"/>
          <p:nvPr/>
        </p:nvSpPr>
        <p:spPr>
          <a:xfrm>
            <a:off x="6856473" y="5858540"/>
            <a:ext cx="4828706" cy="520996"/>
          </a:xfrm>
          <a:prstGeom prst="rect">
            <a:avLst/>
          </a:prstGeom>
          <a:solidFill>
            <a:srgbClr val="000000">
              <a:alpha val="50000"/>
            </a:srgbClr>
          </a:solidFill>
          <a:ln>
            <a:noFill/>
          </a:ln>
        </p:spPr>
        <p:txBody>
          <a:bodyPr wrap="square" rtlCol="0">
            <a:noAutofit/>
          </a:bodyPr>
          <a:lstStyle/>
          <a:p>
            <a:pPr algn="ctr">
              <a:spcAft>
                <a:spcPts val="600"/>
              </a:spcAft>
            </a:pPr>
            <a:r>
              <a:rPr lang="it-IT" sz="1400" b="0" i="0" dirty="0">
                <a:solidFill>
                  <a:srgbClr val="FFFFFF"/>
                </a:solidFill>
                <a:effectLst/>
              </a:rPr>
              <a:t>Grafo molecolare che descrive la struttura di un </a:t>
            </a:r>
            <a:r>
              <a:rPr lang="it-IT" sz="1400" b="0" i="0" u="none" strike="noStrike" dirty="0">
                <a:solidFill>
                  <a:srgbClr val="FFFFFF"/>
                </a:solidFill>
                <a:effectLst/>
                <a:hlinkClick r:id="rId3" tooltip="Dendrimero">
                  <a:extLst>
                    <a:ext uri="{A12FA001-AC4F-418D-AE19-62706E023703}">
                      <ahyp:hlinkClr xmlns:ahyp="http://schemas.microsoft.com/office/drawing/2018/hyperlinkcolor" val="tx"/>
                    </a:ext>
                  </a:extLst>
                </a:hlinkClick>
              </a:rPr>
              <a:t>dendrimero</a:t>
            </a:r>
            <a:r>
              <a:rPr lang="it-IT" sz="1400" b="0" i="0" u="none" strike="noStrike" dirty="0">
                <a:solidFill>
                  <a:srgbClr val="FFFFFF"/>
                </a:solidFill>
                <a:effectLst/>
              </a:rPr>
              <a:t>.</a:t>
            </a:r>
            <a:endParaRPr lang="it-IT" sz="1400" dirty="0">
              <a:solidFill>
                <a:srgbClr val="FFFFFF"/>
              </a:solidFill>
            </a:endParaRPr>
          </a:p>
        </p:txBody>
      </p:sp>
    </p:spTree>
    <p:extLst>
      <p:ext uri="{BB962C8B-B14F-4D97-AF65-F5344CB8AC3E}">
        <p14:creationId xmlns:p14="http://schemas.microsoft.com/office/powerpoint/2010/main" val="4649910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4" name="Rectangle 13">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olo 1">
            <a:extLst>
              <a:ext uri="{FF2B5EF4-FFF2-40B4-BE49-F238E27FC236}">
                <a16:creationId xmlns:a16="http://schemas.microsoft.com/office/drawing/2014/main" id="{325D9D63-B36D-4885-8F62-84020581B410}"/>
              </a:ext>
            </a:extLst>
          </p:cNvPr>
          <p:cNvSpPr>
            <a:spLocks noGrp="1"/>
          </p:cNvSpPr>
          <p:nvPr>
            <p:ph type="title"/>
          </p:nvPr>
        </p:nvSpPr>
        <p:spPr>
          <a:xfrm>
            <a:off x="1683171" y="1169773"/>
            <a:ext cx="8825658" cy="2870161"/>
          </a:xfrm>
        </p:spPr>
        <p:txBody>
          <a:bodyPr vert="horz" lIns="91440" tIns="45720" rIns="91440" bIns="45720" rtlCol="0" anchor="b">
            <a:normAutofit/>
            <a:scene3d>
              <a:camera prst="orthographicFront"/>
              <a:lightRig rig="flood" dir="t"/>
            </a:scene3d>
            <a:sp3d extrusionH="57150" prstMaterial="dkEdge">
              <a:bevelT w="82550" h="38100" prst="coolSlant"/>
              <a:bevelB w="38100" h="38100" prst="relaxedInset"/>
            </a:sp3d>
          </a:bodyPr>
          <a:lstStyle/>
          <a:p>
            <a:pPr algn="ctr"/>
            <a:r>
              <a:rPr lang="en-US" sz="5400" b="1" dirty="0">
                <a:solidFill>
                  <a:schemeClr val="tx1"/>
                </a:solidFill>
              </a:rPr>
              <a:t>Introduzione ai grafi etichettati</a:t>
            </a:r>
          </a:p>
        </p:txBody>
      </p:sp>
      <p:cxnSp>
        <p:nvCxnSpPr>
          <p:cNvPr id="17" name="Straight Connector 16">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824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57F3A-677D-43DA-9C59-08F48ED57957}"/>
              </a:ext>
            </a:extLst>
          </p:cNvPr>
          <p:cNvSpPr>
            <a:spLocks noGrp="1"/>
          </p:cNvSpPr>
          <p:nvPr>
            <p:ph type="title"/>
          </p:nvPr>
        </p:nvSpPr>
        <p:spPr>
          <a:xfrm>
            <a:off x="1715292" y="962651"/>
            <a:ext cx="8761413" cy="706964"/>
          </a:xfrm>
        </p:spPr>
        <p:txBody>
          <a:bodyPr/>
          <a:lstStyle/>
          <a:p>
            <a:pPr algn="ctr"/>
            <a:r>
              <a:rPr lang="en-US" sz="6000" b="1" dirty="0">
                <a:solidFill>
                  <a:schemeClr val="tx1"/>
                </a:solidFill>
                <a:latin typeface="Abadi Extra Light" panose="020B0204020104020204" pitchFamily="34" charset="0"/>
              </a:rPr>
              <a:t>Introduzione</a:t>
            </a:r>
            <a:endParaRPr lang="it-IT" sz="6000" b="1" dirty="0">
              <a:solidFill>
                <a:schemeClr val="tx1"/>
              </a:solidFill>
            </a:endParaRPr>
          </a:p>
        </p:txBody>
      </p:sp>
      <p:sp>
        <p:nvSpPr>
          <p:cNvPr id="3" name="Segnaposto contenuto 2">
            <a:extLst>
              <a:ext uri="{FF2B5EF4-FFF2-40B4-BE49-F238E27FC236}">
                <a16:creationId xmlns:a16="http://schemas.microsoft.com/office/drawing/2014/main" id="{8685ABDE-1148-40B9-B9F6-D20C974248F5}"/>
              </a:ext>
            </a:extLst>
          </p:cNvPr>
          <p:cNvSpPr>
            <a:spLocks noGrp="1"/>
          </p:cNvSpPr>
          <p:nvPr>
            <p:ph idx="4294967295"/>
          </p:nvPr>
        </p:nvSpPr>
        <p:spPr>
          <a:xfrm>
            <a:off x="493712" y="2574351"/>
            <a:ext cx="11204575" cy="4114800"/>
          </a:xfrm>
        </p:spPr>
        <p:txBody>
          <a:bodyPr>
            <a:normAutofit fontScale="92500" lnSpcReduction="10000"/>
          </a:bodyPr>
          <a:lstStyle/>
          <a:p>
            <a:pPr marL="0" indent="0" algn="just">
              <a:buNone/>
            </a:pPr>
            <a:r>
              <a:rPr lang="it-IT" sz="2800" dirty="0"/>
              <a:t>La Formula di Cayley - che tratteremo più avanti – ha bisogno di un’introduzione ai grafi orientati, poiché essi ci permettono con maggiore agilità di dimostrarlo. All’inizio del corso abbiamo introdotto i grafi orientati, senza però approfondire alcuni loro aspetti. Inoltre l’enunciato del teorema parla di grafi etichettati (</a:t>
            </a:r>
            <a:r>
              <a:rPr lang="it-IT" sz="2800" b="1" dirty="0"/>
              <a:t>labelled graph</a:t>
            </a:r>
            <a:r>
              <a:rPr lang="it-IT" sz="2800" dirty="0"/>
              <a:t>); quindi la prima cosa che definiremo sono i grafi etichettati, anche grazie ad esempi.</a:t>
            </a:r>
          </a:p>
          <a:p>
            <a:pPr marL="0" indent="0" algn="just">
              <a:buNone/>
            </a:pPr>
            <a:r>
              <a:rPr lang="it-IT" sz="2800" dirty="0"/>
              <a:t>Alcune definizioni verranno date per assimilate, mentre altre verranno inserite all’interno di tale seminario come complemento delle lezioni fino ad ora fatte.</a:t>
            </a:r>
          </a:p>
        </p:txBody>
      </p:sp>
    </p:spTree>
    <p:extLst>
      <p:ext uri="{BB962C8B-B14F-4D97-AF65-F5344CB8AC3E}">
        <p14:creationId xmlns:p14="http://schemas.microsoft.com/office/powerpoint/2010/main" val="2295339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4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olo 1">
            <a:extLst>
              <a:ext uri="{FF2B5EF4-FFF2-40B4-BE49-F238E27FC236}">
                <a16:creationId xmlns:a16="http://schemas.microsoft.com/office/drawing/2014/main" id="{50870C02-52CD-4407-9A0C-643D2545276A}"/>
              </a:ext>
            </a:extLst>
          </p:cNvPr>
          <p:cNvSpPr>
            <a:spLocks noGrp="1"/>
          </p:cNvSpPr>
          <p:nvPr>
            <p:ph type="title"/>
          </p:nvPr>
        </p:nvSpPr>
        <p:spPr>
          <a:xfrm>
            <a:off x="423335" y="1130603"/>
            <a:ext cx="4348362" cy="4596794"/>
          </a:xfrm>
        </p:spPr>
        <p:txBody>
          <a:bodyPr anchor="ctr">
            <a:normAutofit/>
            <a:scene3d>
              <a:camera prst="orthographicFront"/>
              <a:lightRig rig="flood" dir="t"/>
            </a:scene3d>
            <a:sp3d extrusionH="57150" prstMaterial="dkEdge">
              <a:bevelT w="82550" h="38100" prst="coolSlant"/>
              <a:bevelB w="38100" h="38100" prst="relaxedInset"/>
            </a:sp3d>
          </a:bodyPr>
          <a:lstStyle/>
          <a:p>
            <a:pPr algn="ctr"/>
            <a:r>
              <a:rPr lang="it-IT" sz="4400" b="1" dirty="0">
                <a:solidFill>
                  <a:schemeClr val="bg1"/>
                </a:solidFill>
                <a:effectLst>
                  <a:glow>
                    <a:schemeClr val="accent1">
                      <a:alpha val="40000"/>
                    </a:schemeClr>
                  </a:glow>
                </a:effectLst>
                <a:latin typeface="Abadi Extra Light" panose="020B0204020104020204" pitchFamily="34" charset="0"/>
              </a:rPr>
              <a:t>Grafi etichettati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E5A6B864-B0F5-476F-81DF-19D17E1E1CC0}"/>
                  </a:ext>
                </a:extLst>
              </p:cNvPr>
              <p:cNvSpPr>
                <a:spLocks noGrp="1"/>
              </p:cNvSpPr>
              <p:nvPr>
                <p:ph idx="1"/>
              </p:nvPr>
            </p:nvSpPr>
            <p:spPr>
              <a:xfrm>
                <a:off x="5004851" y="552322"/>
                <a:ext cx="6901923" cy="5921246"/>
              </a:xfrm>
            </p:spPr>
            <p:txBody>
              <a:bodyPr anchor="ctr">
                <a:normAutofit/>
              </a:bodyPr>
              <a:lstStyle/>
              <a:p>
                <a:pPr marL="0" indent="0" algn="just">
                  <a:buNone/>
                </a:pPr>
                <a:r>
                  <a:rPr lang="it-IT" sz="2000" b="1" dirty="0">
                    <a:solidFill>
                      <a:schemeClr val="accent2">
                        <a:lumMod val="75000"/>
                      </a:schemeClr>
                    </a:solidFill>
                  </a:rPr>
                  <a:t>Definizione: </a:t>
                </a:r>
                <a:r>
                  <a:rPr lang="it-IT" sz="2000" dirty="0"/>
                  <a:t>Un grafo </a:t>
                </a:r>
                <a14:m>
                  <m:oMath xmlns:m="http://schemas.openxmlformats.org/officeDocument/2006/math">
                    <m:r>
                      <a:rPr lang="it-IT" sz="2000" b="0" i="1" smtClean="0">
                        <a:latin typeface="Cambria Math" panose="02040503050406030204" pitchFamily="18" charset="0"/>
                      </a:rPr>
                      <m:t>𝐺</m:t>
                    </m:r>
                  </m:oMath>
                </a14:m>
                <a:r>
                  <a:rPr lang="it-IT" sz="2000" dirty="0"/>
                  <a:t> si dice </a:t>
                </a:r>
                <a:r>
                  <a:rPr lang="it-IT" sz="2000" b="1" dirty="0">
                    <a:solidFill>
                      <a:srgbClr val="00B050"/>
                    </a:solidFill>
                  </a:rPr>
                  <a:t>etichettato</a:t>
                </a:r>
                <a:r>
                  <a:rPr lang="it-IT" sz="2000" dirty="0"/>
                  <a:t> se i vertici sono muniti di una etichetta.</a:t>
                </a:r>
              </a:p>
              <a:p>
                <a:pPr marL="0" indent="0" algn="just">
                  <a:buNone/>
                </a:pPr>
                <a:endParaRPr lang="it-IT" sz="2000" b="1" dirty="0"/>
              </a:p>
              <a:p>
                <a:pPr marL="0" indent="0" algn="just">
                  <a:buNone/>
                </a:pPr>
                <a:r>
                  <a:rPr lang="it-IT" sz="2000" dirty="0"/>
                  <a:t>Nel corso ci siamo imbattuti in moltissimi esempi di grafi etichettati. Il fatto stesso di associare ai vertici delle lettere o numeri significa munirli di etichetta. </a:t>
                </a:r>
              </a:p>
              <a:p>
                <a:pPr marL="0" indent="0" algn="just">
                  <a:buNone/>
                </a:pPr>
                <a:r>
                  <a:rPr lang="it-IT" sz="2000" dirty="0"/>
                  <a:t>Ad esempio nel seminario della collega Barbara Galati, alcune dimostrazioni sono state fatte con l’uso di un insieme etichettato, quale l’insieme dei colori. Dobbiamo stare attenti quando usiamo le etichette perché grafi che sembrano apparentemente uguali, in realtà non lo sono.</a:t>
                </a:r>
              </a:p>
            </p:txBody>
          </p:sp>
        </mc:Choice>
        <mc:Fallback xmlns="">
          <p:sp>
            <p:nvSpPr>
              <p:cNvPr id="3" name="Segnaposto contenuto 2">
                <a:extLst>
                  <a:ext uri="{FF2B5EF4-FFF2-40B4-BE49-F238E27FC236}">
                    <a16:creationId xmlns:a16="http://schemas.microsoft.com/office/drawing/2014/main" id="{E5A6B864-B0F5-476F-81DF-19D17E1E1CC0}"/>
                  </a:ext>
                </a:extLst>
              </p:cNvPr>
              <p:cNvSpPr>
                <a:spLocks noGrp="1" noRot="1" noChangeAspect="1" noMove="1" noResize="1" noEditPoints="1" noAdjustHandles="1" noChangeArrowheads="1" noChangeShapeType="1" noTextEdit="1"/>
              </p:cNvSpPr>
              <p:nvPr>
                <p:ph idx="1"/>
              </p:nvPr>
            </p:nvSpPr>
            <p:spPr>
              <a:xfrm>
                <a:off x="5004851" y="552322"/>
                <a:ext cx="6901923" cy="5921246"/>
              </a:xfrm>
              <a:blipFill>
                <a:blip r:embed="rId2"/>
                <a:stretch>
                  <a:fillRect l="-883" r="-972"/>
                </a:stretch>
              </a:blipFill>
            </p:spPr>
            <p:txBody>
              <a:bodyPr/>
              <a:lstStyle/>
              <a:p>
                <a:r>
                  <a:rPr lang="it-IT">
                    <a:noFill/>
                  </a:rPr>
                  <a:t> </a:t>
                </a:r>
              </a:p>
            </p:txBody>
          </p:sp>
        </mc:Fallback>
      </mc:AlternateContent>
    </p:spTree>
    <p:extLst>
      <p:ext uri="{BB962C8B-B14F-4D97-AF65-F5344CB8AC3E}">
        <p14:creationId xmlns:p14="http://schemas.microsoft.com/office/powerpoint/2010/main" val="152875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Connettore diritto 60">
            <a:extLst>
              <a:ext uri="{FF2B5EF4-FFF2-40B4-BE49-F238E27FC236}">
                <a16:creationId xmlns:a16="http://schemas.microsoft.com/office/drawing/2014/main" id="{16A7B0C7-F3CF-4EC1-991C-CFC8E6E8C9C2}"/>
              </a:ext>
            </a:extLst>
          </p:cNvPr>
          <p:cNvCxnSpPr>
            <a:cxnSpLocks/>
            <a:stCxn id="46" idx="5"/>
            <a:endCxn id="50" idx="1"/>
          </p:cNvCxnSpPr>
          <p:nvPr/>
        </p:nvCxnSpPr>
        <p:spPr>
          <a:xfrm>
            <a:off x="1514351" y="5038934"/>
            <a:ext cx="565109" cy="3981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05242CC8-8AA3-4ED8-9D9F-FD08F586DB98}"/>
              </a:ext>
            </a:extLst>
          </p:cNvPr>
          <p:cNvCxnSpPr>
            <a:cxnSpLocks/>
            <a:stCxn id="48" idx="3"/>
            <a:endCxn id="50" idx="3"/>
          </p:cNvCxnSpPr>
          <p:nvPr/>
        </p:nvCxnSpPr>
        <p:spPr>
          <a:xfrm flipH="1">
            <a:off x="2079460" y="5038933"/>
            <a:ext cx="690141" cy="514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9E964AA1-3567-4165-89FF-3EBA5F3E913F}"/>
              </a:ext>
            </a:extLst>
          </p:cNvPr>
          <p:cNvCxnSpPr>
            <a:cxnSpLocks/>
            <a:stCxn id="50" idx="0"/>
            <a:endCxn id="49" idx="4"/>
          </p:cNvCxnSpPr>
          <p:nvPr/>
        </p:nvCxnSpPr>
        <p:spPr>
          <a:xfrm>
            <a:off x="2138195" y="5413077"/>
            <a:ext cx="1" cy="91673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7B450EE8-50B5-4A60-9E9A-4C70C7D4C7A3}"/>
              </a:ext>
            </a:extLst>
          </p:cNvPr>
          <p:cNvCxnSpPr>
            <a:cxnSpLocks/>
            <a:stCxn id="67" idx="5"/>
            <a:endCxn id="70" idx="1"/>
          </p:cNvCxnSpPr>
          <p:nvPr/>
        </p:nvCxnSpPr>
        <p:spPr>
          <a:xfrm>
            <a:off x="5472155" y="5038934"/>
            <a:ext cx="565109" cy="3981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EA91849B-770F-4AED-8980-75345EFF8FE9}"/>
              </a:ext>
            </a:extLst>
          </p:cNvPr>
          <p:cNvCxnSpPr>
            <a:cxnSpLocks/>
            <a:stCxn id="70" idx="0"/>
            <a:endCxn id="69" idx="4"/>
          </p:cNvCxnSpPr>
          <p:nvPr/>
        </p:nvCxnSpPr>
        <p:spPr>
          <a:xfrm>
            <a:off x="6095999" y="5413077"/>
            <a:ext cx="1" cy="91673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9CCA1084-1F8E-4FD4-A599-97DCAAEB9C62}"/>
              </a:ext>
            </a:extLst>
          </p:cNvPr>
          <p:cNvCxnSpPr>
            <a:cxnSpLocks/>
            <a:stCxn id="68" idx="3"/>
            <a:endCxn id="70" idx="3"/>
          </p:cNvCxnSpPr>
          <p:nvPr/>
        </p:nvCxnSpPr>
        <p:spPr>
          <a:xfrm flipH="1">
            <a:off x="6037264" y="5038933"/>
            <a:ext cx="690141" cy="514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Connettore diritto 77">
            <a:extLst>
              <a:ext uri="{FF2B5EF4-FFF2-40B4-BE49-F238E27FC236}">
                <a16:creationId xmlns:a16="http://schemas.microsoft.com/office/drawing/2014/main" id="{8E9EDBEA-5840-4024-9527-0AFA33C3C784}"/>
              </a:ext>
            </a:extLst>
          </p:cNvPr>
          <p:cNvCxnSpPr>
            <a:cxnSpLocks/>
            <a:stCxn id="77" idx="0"/>
            <a:endCxn id="76" idx="4"/>
          </p:cNvCxnSpPr>
          <p:nvPr/>
        </p:nvCxnSpPr>
        <p:spPr>
          <a:xfrm>
            <a:off x="9970738" y="5413077"/>
            <a:ext cx="1" cy="91673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Connettore diritto 78">
            <a:extLst>
              <a:ext uri="{FF2B5EF4-FFF2-40B4-BE49-F238E27FC236}">
                <a16:creationId xmlns:a16="http://schemas.microsoft.com/office/drawing/2014/main" id="{E5A5E4BA-3816-4D55-8C32-115F099988FE}"/>
              </a:ext>
            </a:extLst>
          </p:cNvPr>
          <p:cNvCxnSpPr>
            <a:cxnSpLocks/>
            <a:stCxn id="74" idx="5"/>
            <a:endCxn id="77" idx="1"/>
          </p:cNvCxnSpPr>
          <p:nvPr/>
        </p:nvCxnSpPr>
        <p:spPr>
          <a:xfrm>
            <a:off x="9346894" y="5038934"/>
            <a:ext cx="565109" cy="3981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Connettore diritto 79">
            <a:extLst>
              <a:ext uri="{FF2B5EF4-FFF2-40B4-BE49-F238E27FC236}">
                <a16:creationId xmlns:a16="http://schemas.microsoft.com/office/drawing/2014/main" id="{B5935585-6924-44B0-A254-D089911FD99B}"/>
              </a:ext>
            </a:extLst>
          </p:cNvPr>
          <p:cNvCxnSpPr>
            <a:cxnSpLocks/>
            <a:stCxn id="75" idx="3"/>
            <a:endCxn id="77" idx="3"/>
          </p:cNvCxnSpPr>
          <p:nvPr/>
        </p:nvCxnSpPr>
        <p:spPr>
          <a:xfrm flipH="1">
            <a:off x="9912003" y="5038933"/>
            <a:ext cx="690141" cy="514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6E6D940B-F29D-4573-BFB7-6F77056B896C}"/>
              </a:ext>
            </a:extLst>
          </p:cNvPr>
          <p:cNvCxnSpPr>
            <a:cxnSpLocks/>
            <a:stCxn id="32" idx="2"/>
            <a:endCxn id="34" idx="6"/>
          </p:cNvCxnSpPr>
          <p:nvPr/>
        </p:nvCxnSpPr>
        <p:spPr>
          <a:xfrm>
            <a:off x="7646865" y="3293449"/>
            <a:ext cx="2537852"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5987BE03-010F-4B36-B648-2E15A0023572}"/>
              </a:ext>
            </a:extLst>
          </p:cNvPr>
          <p:cNvCxnSpPr>
            <a:cxnSpLocks/>
            <a:stCxn id="4" idx="2"/>
            <a:endCxn id="11" idx="6"/>
          </p:cNvCxnSpPr>
          <p:nvPr/>
        </p:nvCxnSpPr>
        <p:spPr>
          <a:xfrm>
            <a:off x="2203886" y="3293449"/>
            <a:ext cx="2537852"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BD6A7FEA-809F-4EF1-B8F1-6399823893E6}"/>
                  </a:ext>
                </a:extLst>
              </p:cNvPr>
              <p:cNvSpPr txBox="1"/>
              <p:nvPr/>
            </p:nvSpPr>
            <p:spPr>
              <a:xfrm>
                <a:off x="266700" y="287254"/>
                <a:ext cx="11658600" cy="4524315"/>
              </a:xfrm>
              <a:prstGeom prst="rect">
                <a:avLst/>
              </a:prstGeom>
              <a:noFill/>
            </p:spPr>
            <p:txBody>
              <a:bodyPr wrap="square" rtlCol="0">
                <a:spAutoFit/>
              </a:bodyPr>
              <a:lstStyle/>
              <a:p>
                <a:endParaRPr lang="it-IT" sz="2000" b="1" dirty="0">
                  <a:solidFill>
                    <a:srgbClr val="FF0000"/>
                  </a:solidFill>
                </a:endParaRPr>
              </a:p>
              <a:p>
                <a:r>
                  <a:rPr lang="it-IT" sz="2400" b="1" dirty="0">
                    <a:solidFill>
                      <a:schemeClr val="accent2">
                        <a:lumMod val="75000"/>
                      </a:schemeClr>
                    </a:solidFill>
                  </a:rPr>
                  <a:t>Esempi: </a:t>
                </a:r>
                <a:r>
                  <a:rPr lang="it-IT" sz="2400" b="1" dirty="0">
                    <a:hlinkClick r:id="rId2" action="ppaction://hlinksldjump">
                      <a:extLst>
                        <a:ext uri="{A12FA001-AC4F-418D-AE19-62706E023703}">
                          <ahyp:hlinkClr xmlns:ahyp="http://schemas.microsoft.com/office/drawing/2018/hyperlinkcolor" val="tx"/>
                        </a:ext>
                      </a:extLst>
                    </a:hlinkClick>
                  </a:rPr>
                  <a:t>Quanti alberi etichettati distinti ci sono con 4 vertici?</a:t>
                </a:r>
                <a:endParaRPr lang="it-IT" sz="2400" b="1" dirty="0"/>
              </a:p>
              <a:p>
                <a:endParaRPr lang="it-IT" sz="2000" dirty="0"/>
              </a:p>
              <a:p>
                <a:pPr marL="514350" indent="-514350">
                  <a:buFont typeface="+mj-lt"/>
                  <a:buAutoNum type="arabicPeriod"/>
                </a:pPr>
                <a:r>
                  <a:rPr lang="it-IT" sz="2000" dirty="0"/>
                  <a:t>Grafi semplici che sono cammini in 4 vertici possono non risultare essere uguali. Sia l’insieme di etichette </a:t>
                </a:r>
                <a14:m>
                  <m:oMath xmlns:m="http://schemas.openxmlformats.org/officeDocument/2006/math">
                    <m:r>
                      <a:rPr lang="it-IT" sz="2000" b="1" i="1" smtClean="0">
                        <a:latin typeface="Cambria Math" panose="02040503050406030204" pitchFamily="18" charset="0"/>
                      </a:rPr>
                      <m:t>𝑴</m:t>
                    </m:r>
                    <m:r>
                      <a:rPr lang="it-IT" sz="2000" b="1" i="1" smtClean="0">
                        <a:latin typeface="Cambria Math" panose="02040503050406030204" pitchFamily="18" charset="0"/>
                      </a:rPr>
                      <m:t>=</m:t>
                    </m:r>
                    <m:d>
                      <m:dPr>
                        <m:begChr m:val="{"/>
                        <m:endChr m:val="}"/>
                        <m:ctrlPr>
                          <a:rPr lang="it-IT" sz="2000" b="1" i="1" smtClean="0">
                            <a:latin typeface="Cambria Math" panose="02040503050406030204" pitchFamily="18" charset="0"/>
                          </a:rPr>
                        </m:ctrlPr>
                      </m:dPr>
                      <m:e>
                        <m:r>
                          <a:rPr lang="it-IT" sz="2000" b="1" i="1" smtClean="0">
                            <a:latin typeface="Cambria Math" panose="02040503050406030204" pitchFamily="18" charset="0"/>
                          </a:rPr>
                          <m:t>𝟏</m:t>
                        </m:r>
                        <m:r>
                          <a:rPr lang="it-IT" sz="2000" b="1" i="1" smtClean="0">
                            <a:latin typeface="Cambria Math" panose="02040503050406030204" pitchFamily="18" charset="0"/>
                          </a:rPr>
                          <m:t>,</m:t>
                        </m:r>
                        <m:r>
                          <a:rPr lang="it-IT" sz="2000" b="1" i="1" smtClean="0">
                            <a:latin typeface="Cambria Math" panose="02040503050406030204" pitchFamily="18" charset="0"/>
                          </a:rPr>
                          <m:t>𝟐</m:t>
                        </m:r>
                        <m:r>
                          <a:rPr lang="it-IT" sz="2000" b="1" i="1" smtClean="0">
                            <a:latin typeface="Cambria Math" panose="02040503050406030204" pitchFamily="18" charset="0"/>
                          </a:rPr>
                          <m:t>,</m:t>
                        </m:r>
                        <m:r>
                          <a:rPr lang="it-IT" sz="2000" b="1" i="1" smtClean="0">
                            <a:latin typeface="Cambria Math" panose="02040503050406030204" pitchFamily="18" charset="0"/>
                          </a:rPr>
                          <m:t>𝟑</m:t>
                        </m:r>
                        <m:r>
                          <a:rPr lang="it-IT" sz="2000" b="1" i="1" smtClean="0">
                            <a:latin typeface="Cambria Math" panose="02040503050406030204" pitchFamily="18" charset="0"/>
                          </a:rPr>
                          <m:t>,</m:t>
                        </m:r>
                        <m:r>
                          <a:rPr lang="it-IT" sz="2000" b="1" i="1" smtClean="0">
                            <a:latin typeface="Cambria Math" panose="02040503050406030204" pitchFamily="18" charset="0"/>
                          </a:rPr>
                          <m:t>𝟒</m:t>
                        </m:r>
                      </m:e>
                    </m:d>
                  </m:oMath>
                </a14:m>
                <a:r>
                  <a:rPr lang="it-IT" sz="2000" dirty="0"/>
                  <a:t>. Allora i due cammini disegnati sotto non sono uguali poiché, ad esempio, i vertici non rispettano i gradi. In realtà basta imporre che i vertici rispettino la proprietà di adiacenza per avere un isomorfismo.</a:t>
                </a:r>
              </a:p>
              <a:p>
                <a:pPr marL="514350" indent="-514350">
                  <a:buFont typeface="+mj-lt"/>
                  <a:buAutoNum type="arabicPeriod"/>
                </a:pPr>
                <a:endParaRPr lang="it-IT" sz="2000" dirty="0"/>
              </a:p>
              <a:p>
                <a:pPr marL="514350" indent="-514350">
                  <a:buFont typeface="+mj-lt"/>
                  <a:buAutoNum type="arabicPeriod"/>
                </a:pPr>
                <a:endParaRPr lang="it-IT" sz="2000" dirty="0"/>
              </a:p>
              <a:p>
                <a:endParaRPr lang="it-IT" sz="2000" dirty="0"/>
              </a:p>
              <a:p>
                <a:pPr marL="514350" indent="-514350">
                  <a:buFont typeface="+mj-lt"/>
                  <a:buAutoNum type="arabicPeriod"/>
                </a:pPr>
                <a:endParaRPr lang="it-IT" sz="2000" dirty="0"/>
              </a:p>
              <a:p>
                <a:pPr marL="514350" indent="-514350">
                  <a:buFont typeface="+mj-lt"/>
                  <a:buAutoNum type="arabicPeriod"/>
                </a:pPr>
                <a:r>
                  <a:rPr lang="it-IT" sz="2000" dirty="0"/>
                  <a:t>Un altro esempio di grafo semplice in 4 vertici, diverso dall’esempio precedente, è la stella a tre punte con un vertice centrale di grado 3.</a:t>
                </a:r>
              </a:p>
              <a:p>
                <a:endParaRPr lang="it-IT" sz="2400" dirty="0">
                  <a:latin typeface="Abadi Extra Light" panose="020B0204020104020204" pitchFamily="34" charset="0"/>
                </a:endParaRPr>
              </a:p>
            </p:txBody>
          </p:sp>
        </mc:Choice>
        <mc:Fallback xmlns="">
          <p:sp>
            <p:nvSpPr>
              <p:cNvPr id="2" name="CasellaDiTesto 1">
                <a:extLst>
                  <a:ext uri="{FF2B5EF4-FFF2-40B4-BE49-F238E27FC236}">
                    <a16:creationId xmlns:a16="http://schemas.microsoft.com/office/drawing/2014/main" id="{BD6A7FEA-809F-4EF1-B8F1-6399823893E6}"/>
                  </a:ext>
                </a:extLst>
              </p:cNvPr>
              <p:cNvSpPr txBox="1">
                <a:spLocks noRot="1" noChangeAspect="1" noMove="1" noResize="1" noEditPoints="1" noAdjustHandles="1" noChangeArrowheads="1" noChangeShapeType="1" noTextEdit="1"/>
              </p:cNvSpPr>
              <p:nvPr/>
            </p:nvSpPr>
            <p:spPr>
              <a:xfrm>
                <a:off x="266700" y="287254"/>
                <a:ext cx="11658600" cy="4524315"/>
              </a:xfrm>
              <a:prstGeom prst="rect">
                <a:avLst/>
              </a:prstGeom>
              <a:blipFill>
                <a:blip r:embed="rId3"/>
                <a:stretch>
                  <a:fillRect l="-837" r="-105"/>
                </a:stretch>
              </a:blipFill>
            </p:spPr>
            <p:txBody>
              <a:bodyPr/>
              <a:lstStyle/>
              <a:p>
                <a:r>
                  <a:rPr lang="it-IT">
                    <a:noFill/>
                  </a:rPr>
                  <a:t> </a:t>
                </a:r>
              </a:p>
            </p:txBody>
          </p:sp>
        </mc:Fallback>
      </mc:AlternateContent>
      <p:sp>
        <p:nvSpPr>
          <p:cNvPr id="4" name="Connettore 3">
            <a:extLst>
              <a:ext uri="{FF2B5EF4-FFF2-40B4-BE49-F238E27FC236}">
                <a16:creationId xmlns:a16="http://schemas.microsoft.com/office/drawing/2014/main" id="{1B73BDD0-FACA-4EE0-BA33-F99BB8C6AD1F}"/>
              </a:ext>
            </a:extLst>
          </p:cNvPr>
          <p:cNvSpPr/>
          <p:nvPr/>
        </p:nvSpPr>
        <p:spPr>
          <a:xfrm>
            <a:off x="2203886" y="321133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onnettore 9">
            <a:extLst>
              <a:ext uri="{FF2B5EF4-FFF2-40B4-BE49-F238E27FC236}">
                <a16:creationId xmlns:a16="http://schemas.microsoft.com/office/drawing/2014/main" id="{060857B0-D2C2-4C39-96E7-96EAB1E3487D}"/>
              </a:ext>
            </a:extLst>
          </p:cNvPr>
          <p:cNvSpPr/>
          <p:nvPr/>
        </p:nvSpPr>
        <p:spPr>
          <a:xfrm>
            <a:off x="2994461" y="321133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onnettore 10">
            <a:extLst>
              <a:ext uri="{FF2B5EF4-FFF2-40B4-BE49-F238E27FC236}">
                <a16:creationId xmlns:a16="http://schemas.microsoft.com/office/drawing/2014/main" id="{B1F300B5-06EC-4677-9728-B41EC84A1ED6}"/>
              </a:ext>
            </a:extLst>
          </p:cNvPr>
          <p:cNvSpPr/>
          <p:nvPr/>
        </p:nvSpPr>
        <p:spPr>
          <a:xfrm>
            <a:off x="4575611" y="321133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onnettore 11">
            <a:extLst>
              <a:ext uri="{FF2B5EF4-FFF2-40B4-BE49-F238E27FC236}">
                <a16:creationId xmlns:a16="http://schemas.microsoft.com/office/drawing/2014/main" id="{C2FD9462-7D80-4B25-8BA6-51325D3C7D77}"/>
              </a:ext>
            </a:extLst>
          </p:cNvPr>
          <p:cNvSpPr/>
          <p:nvPr/>
        </p:nvSpPr>
        <p:spPr>
          <a:xfrm>
            <a:off x="3785036" y="321133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onnettore 31">
            <a:extLst>
              <a:ext uri="{FF2B5EF4-FFF2-40B4-BE49-F238E27FC236}">
                <a16:creationId xmlns:a16="http://schemas.microsoft.com/office/drawing/2014/main" id="{2B8F6BF1-3E8F-4CEF-955E-E0F03D0CBAD3}"/>
              </a:ext>
            </a:extLst>
          </p:cNvPr>
          <p:cNvSpPr/>
          <p:nvPr/>
        </p:nvSpPr>
        <p:spPr>
          <a:xfrm>
            <a:off x="7646865" y="321133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onnettore 32">
            <a:extLst>
              <a:ext uri="{FF2B5EF4-FFF2-40B4-BE49-F238E27FC236}">
                <a16:creationId xmlns:a16="http://schemas.microsoft.com/office/drawing/2014/main" id="{069550AA-ED10-405B-98CC-FC80C204159F}"/>
              </a:ext>
            </a:extLst>
          </p:cNvPr>
          <p:cNvSpPr/>
          <p:nvPr/>
        </p:nvSpPr>
        <p:spPr>
          <a:xfrm>
            <a:off x="8437440" y="321133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onnettore 33">
            <a:extLst>
              <a:ext uri="{FF2B5EF4-FFF2-40B4-BE49-F238E27FC236}">
                <a16:creationId xmlns:a16="http://schemas.microsoft.com/office/drawing/2014/main" id="{B411C023-A837-46A3-B1DE-5380781E5625}"/>
              </a:ext>
            </a:extLst>
          </p:cNvPr>
          <p:cNvSpPr/>
          <p:nvPr/>
        </p:nvSpPr>
        <p:spPr>
          <a:xfrm>
            <a:off x="10018590" y="321133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Connettore 34">
            <a:extLst>
              <a:ext uri="{FF2B5EF4-FFF2-40B4-BE49-F238E27FC236}">
                <a16:creationId xmlns:a16="http://schemas.microsoft.com/office/drawing/2014/main" id="{7EB7CD30-79EB-40D3-9806-921592B59B5E}"/>
              </a:ext>
            </a:extLst>
          </p:cNvPr>
          <p:cNvSpPr/>
          <p:nvPr/>
        </p:nvSpPr>
        <p:spPr>
          <a:xfrm>
            <a:off x="9228015" y="321133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id="{AE08E4E0-7291-45FF-B74E-ECF1FB618EBE}"/>
              </a:ext>
            </a:extLst>
          </p:cNvPr>
          <p:cNvSpPr txBox="1"/>
          <p:nvPr/>
        </p:nvSpPr>
        <p:spPr>
          <a:xfrm>
            <a:off x="2138194" y="2862625"/>
            <a:ext cx="300596" cy="369332"/>
          </a:xfrm>
          <a:prstGeom prst="rect">
            <a:avLst/>
          </a:prstGeom>
          <a:noFill/>
        </p:spPr>
        <p:txBody>
          <a:bodyPr wrap="square" rtlCol="0">
            <a:spAutoFit/>
          </a:bodyPr>
          <a:lstStyle/>
          <a:p>
            <a:pPr algn="ctr"/>
            <a:r>
              <a:rPr lang="it-IT" b="1" dirty="0"/>
              <a:t>1</a:t>
            </a:r>
          </a:p>
        </p:txBody>
      </p:sp>
      <p:sp>
        <p:nvSpPr>
          <p:cNvPr id="38" name="CasellaDiTesto 37">
            <a:extLst>
              <a:ext uri="{FF2B5EF4-FFF2-40B4-BE49-F238E27FC236}">
                <a16:creationId xmlns:a16="http://schemas.microsoft.com/office/drawing/2014/main" id="{EC0084E8-C896-4227-9B9A-C3A8338AE28B}"/>
              </a:ext>
            </a:extLst>
          </p:cNvPr>
          <p:cNvSpPr txBox="1"/>
          <p:nvPr/>
        </p:nvSpPr>
        <p:spPr>
          <a:xfrm>
            <a:off x="2927226" y="2862625"/>
            <a:ext cx="300596" cy="369332"/>
          </a:xfrm>
          <a:prstGeom prst="rect">
            <a:avLst/>
          </a:prstGeom>
          <a:noFill/>
        </p:spPr>
        <p:txBody>
          <a:bodyPr wrap="square" rtlCol="0">
            <a:spAutoFit/>
          </a:bodyPr>
          <a:lstStyle/>
          <a:p>
            <a:pPr algn="ctr"/>
            <a:r>
              <a:rPr lang="it-IT" b="1" dirty="0"/>
              <a:t>2</a:t>
            </a:r>
          </a:p>
        </p:txBody>
      </p:sp>
      <p:sp>
        <p:nvSpPr>
          <p:cNvPr id="39" name="CasellaDiTesto 38">
            <a:extLst>
              <a:ext uri="{FF2B5EF4-FFF2-40B4-BE49-F238E27FC236}">
                <a16:creationId xmlns:a16="http://schemas.microsoft.com/office/drawing/2014/main" id="{0CC562B4-9E37-4C09-9C8B-BD3741BBE796}"/>
              </a:ext>
            </a:extLst>
          </p:cNvPr>
          <p:cNvSpPr txBox="1"/>
          <p:nvPr/>
        </p:nvSpPr>
        <p:spPr>
          <a:xfrm>
            <a:off x="3717801" y="2862625"/>
            <a:ext cx="300596" cy="369332"/>
          </a:xfrm>
          <a:prstGeom prst="rect">
            <a:avLst/>
          </a:prstGeom>
          <a:noFill/>
        </p:spPr>
        <p:txBody>
          <a:bodyPr wrap="square" rtlCol="0">
            <a:spAutoFit/>
          </a:bodyPr>
          <a:lstStyle/>
          <a:p>
            <a:pPr algn="ctr"/>
            <a:r>
              <a:rPr lang="it-IT" b="1" dirty="0"/>
              <a:t>3</a:t>
            </a:r>
          </a:p>
        </p:txBody>
      </p:sp>
      <p:sp>
        <p:nvSpPr>
          <p:cNvPr id="40" name="CasellaDiTesto 39">
            <a:extLst>
              <a:ext uri="{FF2B5EF4-FFF2-40B4-BE49-F238E27FC236}">
                <a16:creationId xmlns:a16="http://schemas.microsoft.com/office/drawing/2014/main" id="{F0400755-B694-4E5B-82DA-A245F0148C51}"/>
              </a:ext>
            </a:extLst>
          </p:cNvPr>
          <p:cNvSpPr txBox="1"/>
          <p:nvPr/>
        </p:nvSpPr>
        <p:spPr>
          <a:xfrm>
            <a:off x="4508376" y="2862625"/>
            <a:ext cx="300596" cy="369332"/>
          </a:xfrm>
          <a:prstGeom prst="rect">
            <a:avLst/>
          </a:prstGeom>
          <a:noFill/>
        </p:spPr>
        <p:txBody>
          <a:bodyPr wrap="square" rtlCol="0">
            <a:spAutoFit/>
          </a:bodyPr>
          <a:lstStyle/>
          <a:p>
            <a:pPr algn="ctr"/>
            <a:r>
              <a:rPr lang="it-IT" b="1" dirty="0"/>
              <a:t>4</a:t>
            </a:r>
          </a:p>
        </p:txBody>
      </p:sp>
      <p:sp>
        <p:nvSpPr>
          <p:cNvPr id="41" name="CasellaDiTesto 40">
            <a:extLst>
              <a:ext uri="{FF2B5EF4-FFF2-40B4-BE49-F238E27FC236}">
                <a16:creationId xmlns:a16="http://schemas.microsoft.com/office/drawing/2014/main" id="{30A4BA99-14D6-46F7-A9AF-7167DE049A13}"/>
              </a:ext>
            </a:extLst>
          </p:cNvPr>
          <p:cNvSpPr txBox="1"/>
          <p:nvPr/>
        </p:nvSpPr>
        <p:spPr>
          <a:xfrm>
            <a:off x="9951065" y="2862625"/>
            <a:ext cx="300596" cy="369332"/>
          </a:xfrm>
          <a:prstGeom prst="rect">
            <a:avLst/>
          </a:prstGeom>
          <a:noFill/>
        </p:spPr>
        <p:txBody>
          <a:bodyPr wrap="square" rtlCol="0">
            <a:spAutoFit/>
          </a:bodyPr>
          <a:lstStyle/>
          <a:p>
            <a:pPr algn="ctr"/>
            <a:r>
              <a:rPr lang="it-IT" b="1" dirty="0"/>
              <a:t>3</a:t>
            </a:r>
          </a:p>
        </p:txBody>
      </p:sp>
      <p:sp>
        <p:nvSpPr>
          <p:cNvPr id="42" name="CasellaDiTesto 41">
            <a:extLst>
              <a:ext uri="{FF2B5EF4-FFF2-40B4-BE49-F238E27FC236}">
                <a16:creationId xmlns:a16="http://schemas.microsoft.com/office/drawing/2014/main" id="{2D39D01A-B51C-422E-AB6B-F7A3ED071791}"/>
              </a:ext>
            </a:extLst>
          </p:cNvPr>
          <p:cNvSpPr txBox="1"/>
          <p:nvPr/>
        </p:nvSpPr>
        <p:spPr>
          <a:xfrm>
            <a:off x="9160635" y="2867270"/>
            <a:ext cx="300596" cy="369332"/>
          </a:xfrm>
          <a:prstGeom prst="rect">
            <a:avLst/>
          </a:prstGeom>
          <a:noFill/>
        </p:spPr>
        <p:txBody>
          <a:bodyPr wrap="square" rtlCol="0">
            <a:spAutoFit/>
          </a:bodyPr>
          <a:lstStyle/>
          <a:p>
            <a:pPr algn="ctr"/>
            <a:r>
              <a:rPr lang="it-IT" b="1" dirty="0"/>
              <a:t>4</a:t>
            </a:r>
          </a:p>
        </p:txBody>
      </p:sp>
      <p:sp>
        <p:nvSpPr>
          <p:cNvPr id="43" name="CasellaDiTesto 42">
            <a:extLst>
              <a:ext uri="{FF2B5EF4-FFF2-40B4-BE49-F238E27FC236}">
                <a16:creationId xmlns:a16="http://schemas.microsoft.com/office/drawing/2014/main" id="{4C1E7262-D957-449D-A1AB-6C929DCB4F63}"/>
              </a:ext>
            </a:extLst>
          </p:cNvPr>
          <p:cNvSpPr txBox="1"/>
          <p:nvPr/>
        </p:nvSpPr>
        <p:spPr>
          <a:xfrm>
            <a:off x="7584818" y="2862625"/>
            <a:ext cx="300596" cy="369332"/>
          </a:xfrm>
          <a:prstGeom prst="rect">
            <a:avLst/>
          </a:prstGeom>
          <a:noFill/>
        </p:spPr>
        <p:txBody>
          <a:bodyPr wrap="square" rtlCol="0">
            <a:spAutoFit/>
          </a:bodyPr>
          <a:lstStyle/>
          <a:p>
            <a:pPr algn="ctr"/>
            <a:r>
              <a:rPr lang="it-IT" b="1" dirty="0"/>
              <a:t>1</a:t>
            </a:r>
          </a:p>
        </p:txBody>
      </p:sp>
      <p:sp>
        <p:nvSpPr>
          <p:cNvPr id="44" name="CasellaDiTesto 43">
            <a:extLst>
              <a:ext uri="{FF2B5EF4-FFF2-40B4-BE49-F238E27FC236}">
                <a16:creationId xmlns:a16="http://schemas.microsoft.com/office/drawing/2014/main" id="{9BDC626A-A2BA-4AF4-A7BE-918A02D90F47}"/>
              </a:ext>
            </a:extLst>
          </p:cNvPr>
          <p:cNvSpPr txBox="1"/>
          <p:nvPr/>
        </p:nvSpPr>
        <p:spPr>
          <a:xfrm>
            <a:off x="8370205" y="2862625"/>
            <a:ext cx="300596" cy="369332"/>
          </a:xfrm>
          <a:prstGeom prst="rect">
            <a:avLst/>
          </a:prstGeom>
          <a:noFill/>
        </p:spPr>
        <p:txBody>
          <a:bodyPr wrap="square" rtlCol="0">
            <a:spAutoFit/>
          </a:bodyPr>
          <a:lstStyle/>
          <a:p>
            <a:pPr algn="ctr"/>
            <a:r>
              <a:rPr lang="it-IT" b="1" dirty="0"/>
              <a:t>2</a:t>
            </a:r>
          </a:p>
        </p:txBody>
      </p:sp>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997C8E6D-8CB2-4D70-A2C0-49184F8702D7}"/>
                  </a:ext>
                </a:extLst>
              </p:cNvPr>
              <p:cNvSpPr txBox="1"/>
              <p:nvPr/>
            </p:nvSpPr>
            <p:spPr>
              <a:xfrm>
                <a:off x="5874656" y="2908728"/>
                <a:ext cx="71493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4400" i="1" smtClean="0">
                          <a:latin typeface="Cambria Math" panose="02040503050406030204" pitchFamily="18" charset="0"/>
                          <a:ea typeface="Cambria Math" panose="02040503050406030204" pitchFamily="18" charset="0"/>
                        </a:rPr>
                        <m:t>≠</m:t>
                      </m:r>
                    </m:oMath>
                  </m:oMathPara>
                </a14:m>
                <a:endParaRPr lang="it-IT" sz="4400" dirty="0"/>
              </a:p>
            </p:txBody>
          </p:sp>
        </mc:Choice>
        <mc:Fallback xmlns="">
          <p:sp>
            <p:nvSpPr>
              <p:cNvPr id="45" name="CasellaDiTesto 44">
                <a:extLst>
                  <a:ext uri="{FF2B5EF4-FFF2-40B4-BE49-F238E27FC236}">
                    <a16:creationId xmlns:a16="http://schemas.microsoft.com/office/drawing/2014/main" id="{997C8E6D-8CB2-4D70-A2C0-49184F8702D7}"/>
                  </a:ext>
                </a:extLst>
              </p:cNvPr>
              <p:cNvSpPr txBox="1">
                <a:spLocks noRot="1" noChangeAspect="1" noMove="1" noResize="1" noEditPoints="1" noAdjustHandles="1" noChangeArrowheads="1" noChangeShapeType="1" noTextEdit="1"/>
              </p:cNvSpPr>
              <p:nvPr/>
            </p:nvSpPr>
            <p:spPr>
              <a:xfrm>
                <a:off x="5874656" y="2908728"/>
                <a:ext cx="714932" cy="769441"/>
              </a:xfrm>
              <a:prstGeom prst="rect">
                <a:avLst/>
              </a:prstGeom>
              <a:blipFill>
                <a:blip r:embed="rId4"/>
                <a:stretch>
                  <a:fillRect/>
                </a:stretch>
              </a:blipFill>
            </p:spPr>
            <p:txBody>
              <a:bodyPr/>
              <a:lstStyle/>
              <a:p>
                <a:r>
                  <a:rPr lang="it-IT">
                    <a:noFill/>
                  </a:rPr>
                  <a:t> </a:t>
                </a:r>
              </a:p>
            </p:txBody>
          </p:sp>
        </mc:Fallback>
      </mc:AlternateContent>
      <p:sp>
        <p:nvSpPr>
          <p:cNvPr id="46" name="Connettore 45">
            <a:extLst>
              <a:ext uri="{FF2B5EF4-FFF2-40B4-BE49-F238E27FC236}">
                <a16:creationId xmlns:a16="http://schemas.microsoft.com/office/drawing/2014/main" id="{12D507B7-8AC7-4E27-8905-A39B01C8263E}"/>
              </a:ext>
            </a:extLst>
          </p:cNvPr>
          <p:cNvSpPr/>
          <p:nvPr/>
        </p:nvSpPr>
        <p:spPr>
          <a:xfrm>
            <a:off x="1372553" y="489875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onnettore 47">
            <a:extLst>
              <a:ext uri="{FF2B5EF4-FFF2-40B4-BE49-F238E27FC236}">
                <a16:creationId xmlns:a16="http://schemas.microsoft.com/office/drawing/2014/main" id="{B131F5BC-DE96-4A0F-BEEB-24B8CA4C4290}"/>
              </a:ext>
            </a:extLst>
          </p:cNvPr>
          <p:cNvSpPr/>
          <p:nvPr/>
        </p:nvSpPr>
        <p:spPr>
          <a:xfrm>
            <a:off x="2745272" y="4898751"/>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onnettore 48">
            <a:extLst>
              <a:ext uri="{FF2B5EF4-FFF2-40B4-BE49-F238E27FC236}">
                <a16:creationId xmlns:a16="http://schemas.microsoft.com/office/drawing/2014/main" id="{DAA48CB5-7A6D-4B94-90FE-4F223CF6A4A9}"/>
              </a:ext>
            </a:extLst>
          </p:cNvPr>
          <p:cNvSpPr/>
          <p:nvPr/>
        </p:nvSpPr>
        <p:spPr>
          <a:xfrm>
            <a:off x="2055132" y="6165577"/>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onnettore 49">
            <a:extLst>
              <a:ext uri="{FF2B5EF4-FFF2-40B4-BE49-F238E27FC236}">
                <a16:creationId xmlns:a16="http://schemas.microsoft.com/office/drawing/2014/main" id="{57CAFF00-F544-48E2-A3F3-D1CD6EF46459}"/>
              </a:ext>
            </a:extLst>
          </p:cNvPr>
          <p:cNvSpPr/>
          <p:nvPr/>
        </p:nvSpPr>
        <p:spPr>
          <a:xfrm>
            <a:off x="2055131" y="5413077"/>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Connettore 66">
            <a:extLst>
              <a:ext uri="{FF2B5EF4-FFF2-40B4-BE49-F238E27FC236}">
                <a16:creationId xmlns:a16="http://schemas.microsoft.com/office/drawing/2014/main" id="{CBA85ADC-B009-4B11-8257-66A017998EFB}"/>
              </a:ext>
            </a:extLst>
          </p:cNvPr>
          <p:cNvSpPr/>
          <p:nvPr/>
        </p:nvSpPr>
        <p:spPr>
          <a:xfrm>
            <a:off x="5330357" y="489875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Connettore 67">
            <a:extLst>
              <a:ext uri="{FF2B5EF4-FFF2-40B4-BE49-F238E27FC236}">
                <a16:creationId xmlns:a16="http://schemas.microsoft.com/office/drawing/2014/main" id="{C9CA6A4D-9345-43F9-8215-C8F466C60069}"/>
              </a:ext>
            </a:extLst>
          </p:cNvPr>
          <p:cNvSpPr/>
          <p:nvPr/>
        </p:nvSpPr>
        <p:spPr>
          <a:xfrm>
            <a:off x="6703076" y="4898751"/>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Connettore 68">
            <a:extLst>
              <a:ext uri="{FF2B5EF4-FFF2-40B4-BE49-F238E27FC236}">
                <a16:creationId xmlns:a16="http://schemas.microsoft.com/office/drawing/2014/main" id="{0D7F1238-2230-4D19-BA6A-E42ABA3E7592}"/>
              </a:ext>
            </a:extLst>
          </p:cNvPr>
          <p:cNvSpPr/>
          <p:nvPr/>
        </p:nvSpPr>
        <p:spPr>
          <a:xfrm>
            <a:off x="6012936" y="6165577"/>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Connettore 69">
            <a:extLst>
              <a:ext uri="{FF2B5EF4-FFF2-40B4-BE49-F238E27FC236}">
                <a16:creationId xmlns:a16="http://schemas.microsoft.com/office/drawing/2014/main" id="{CAA6F775-B72A-4679-8C44-3F8015259892}"/>
              </a:ext>
            </a:extLst>
          </p:cNvPr>
          <p:cNvSpPr/>
          <p:nvPr/>
        </p:nvSpPr>
        <p:spPr>
          <a:xfrm>
            <a:off x="6012935" y="5413077"/>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Connettore 73">
            <a:extLst>
              <a:ext uri="{FF2B5EF4-FFF2-40B4-BE49-F238E27FC236}">
                <a16:creationId xmlns:a16="http://schemas.microsoft.com/office/drawing/2014/main" id="{7331BBD1-8428-4667-ACD0-4E57B6AED612}"/>
              </a:ext>
            </a:extLst>
          </p:cNvPr>
          <p:cNvSpPr/>
          <p:nvPr/>
        </p:nvSpPr>
        <p:spPr>
          <a:xfrm>
            <a:off x="9205096" y="4898752"/>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Connettore 74">
            <a:extLst>
              <a:ext uri="{FF2B5EF4-FFF2-40B4-BE49-F238E27FC236}">
                <a16:creationId xmlns:a16="http://schemas.microsoft.com/office/drawing/2014/main" id="{92CD05E3-D205-4416-BC34-4DBF9598F784}"/>
              </a:ext>
            </a:extLst>
          </p:cNvPr>
          <p:cNvSpPr/>
          <p:nvPr/>
        </p:nvSpPr>
        <p:spPr>
          <a:xfrm>
            <a:off x="10577815" y="4898751"/>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Connettore 75">
            <a:extLst>
              <a:ext uri="{FF2B5EF4-FFF2-40B4-BE49-F238E27FC236}">
                <a16:creationId xmlns:a16="http://schemas.microsoft.com/office/drawing/2014/main" id="{F65A57AE-0D2B-4BD4-9B5F-98D288E3547D}"/>
              </a:ext>
            </a:extLst>
          </p:cNvPr>
          <p:cNvSpPr/>
          <p:nvPr/>
        </p:nvSpPr>
        <p:spPr>
          <a:xfrm>
            <a:off x="9887675" y="6165577"/>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Connettore 76">
            <a:extLst>
              <a:ext uri="{FF2B5EF4-FFF2-40B4-BE49-F238E27FC236}">
                <a16:creationId xmlns:a16="http://schemas.microsoft.com/office/drawing/2014/main" id="{2F17D1AD-FD31-4032-9EFF-48427108DA47}"/>
              </a:ext>
            </a:extLst>
          </p:cNvPr>
          <p:cNvSpPr/>
          <p:nvPr/>
        </p:nvSpPr>
        <p:spPr>
          <a:xfrm>
            <a:off x="9887674" y="5413077"/>
            <a:ext cx="166127" cy="16423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CasellaDiTesto 80">
            <a:extLst>
              <a:ext uri="{FF2B5EF4-FFF2-40B4-BE49-F238E27FC236}">
                <a16:creationId xmlns:a16="http://schemas.microsoft.com/office/drawing/2014/main" id="{D3848176-87B7-4690-8FF8-A8A04532F9D5}"/>
              </a:ext>
            </a:extLst>
          </p:cNvPr>
          <p:cNvSpPr txBox="1"/>
          <p:nvPr/>
        </p:nvSpPr>
        <p:spPr>
          <a:xfrm>
            <a:off x="1305318" y="4531125"/>
            <a:ext cx="300596" cy="369332"/>
          </a:xfrm>
          <a:prstGeom prst="rect">
            <a:avLst/>
          </a:prstGeom>
          <a:noFill/>
        </p:spPr>
        <p:txBody>
          <a:bodyPr wrap="square" rtlCol="0">
            <a:spAutoFit/>
          </a:bodyPr>
          <a:lstStyle/>
          <a:p>
            <a:pPr algn="ctr"/>
            <a:r>
              <a:rPr lang="it-IT" b="1" dirty="0"/>
              <a:t>2</a:t>
            </a:r>
          </a:p>
        </p:txBody>
      </p:sp>
      <p:sp>
        <p:nvSpPr>
          <p:cNvPr id="82" name="CasellaDiTesto 81">
            <a:extLst>
              <a:ext uri="{FF2B5EF4-FFF2-40B4-BE49-F238E27FC236}">
                <a16:creationId xmlns:a16="http://schemas.microsoft.com/office/drawing/2014/main" id="{7410C8B9-C4BD-4F5C-832A-BE2A5BB22A96}"/>
              </a:ext>
            </a:extLst>
          </p:cNvPr>
          <p:cNvSpPr txBox="1"/>
          <p:nvPr/>
        </p:nvSpPr>
        <p:spPr>
          <a:xfrm>
            <a:off x="2693868" y="4531125"/>
            <a:ext cx="300596" cy="369332"/>
          </a:xfrm>
          <a:prstGeom prst="rect">
            <a:avLst/>
          </a:prstGeom>
          <a:noFill/>
        </p:spPr>
        <p:txBody>
          <a:bodyPr wrap="square" rtlCol="0">
            <a:spAutoFit/>
          </a:bodyPr>
          <a:lstStyle/>
          <a:p>
            <a:pPr algn="ctr"/>
            <a:r>
              <a:rPr lang="it-IT" b="1" dirty="0"/>
              <a:t>3</a:t>
            </a:r>
          </a:p>
        </p:txBody>
      </p:sp>
      <p:sp>
        <p:nvSpPr>
          <p:cNvPr id="83" name="CasellaDiTesto 82">
            <a:extLst>
              <a:ext uri="{FF2B5EF4-FFF2-40B4-BE49-F238E27FC236}">
                <a16:creationId xmlns:a16="http://schemas.microsoft.com/office/drawing/2014/main" id="{74B2DEFB-1A55-4436-909B-28A72FF06328}"/>
              </a:ext>
            </a:extLst>
          </p:cNvPr>
          <p:cNvSpPr txBox="1"/>
          <p:nvPr/>
        </p:nvSpPr>
        <p:spPr>
          <a:xfrm>
            <a:off x="1995292" y="5006432"/>
            <a:ext cx="300596" cy="369332"/>
          </a:xfrm>
          <a:prstGeom prst="rect">
            <a:avLst/>
          </a:prstGeom>
          <a:noFill/>
        </p:spPr>
        <p:txBody>
          <a:bodyPr wrap="square" rtlCol="0">
            <a:spAutoFit/>
          </a:bodyPr>
          <a:lstStyle/>
          <a:p>
            <a:pPr algn="ctr"/>
            <a:r>
              <a:rPr lang="it-IT" b="1" dirty="0"/>
              <a:t>1</a:t>
            </a:r>
          </a:p>
        </p:txBody>
      </p:sp>
      <p:sp>
        <p:nvSpPr>
          <p:cNvPr id="84" name="CasellaDiTesto 83">
            <a:extLst>
              <a:ext uri="{FF2B5EF4-FFF2-40B4-BE49-F238E27FC236}">
                <a16:creationId xmlns:a16="http://schemas.microsoft.com/office/drawing/2014/main" id="{812675BB-0684-44CF-B3C7-823CBC772F92}"/>
              </a:ext>
            </a:extLst>
          </p:cNvPr>
          <p:cNvSpPr txBox="1"/>
          <p:nvPr/>
        </p:nvSpPr>
        <p:spPr>
          <a:xfrm>
            <a:off x="1987896" y="6329810"/>
            <a:ext cx="300596" cy="369332"/>
          </a:xfrm>
          <a:prstGeom prst="rect">
            <a:avLst/>
          </a:prstGeom>
          <a:noFill/>
        </p:spPr>
        <p:txBody>
          <a:bodyPr wrap="square" rtlCol="0">
            <a:spAutoFit/>
          </a:bodyPr>
          <a:lstStyle/>
          <a:p>
            <a:pPr algn="ctr"/>
            <a:r>
              <a:rPr lang="it-IT" b="1" dirty="0"/>
              <a:t>4</a:t>
            </a:r>
          </a:p>
        </p:txBody>
      </p:sp>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620C2B60-26F2-421A-A6DB-B5B665BE3BA9}"/>
                  </a:ext>
                </a:extLst>
              </p:cNvPr>
              <p:cNvSpPr txBox="1"/>
              <p:nvPr/>
            </p:nvSpPr>
            <p:spPr>
              <a:xfrm>
                <a:off x="3756037" y="5238030"/>
                <a:ext cx="71493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4400" b="0" i="1" smtClean="0">
                          <a:latin typeface="Cambria Math" panose="02040503050406030204" pitchFamily="18" charset="0"/>
                          <a:ea typeface="Cambria Math" panose="02040503050406030204" pitchFamily="18" charset="0"/>
                        </a:rPr>
                        <m:t>=</m:t>
                      </m:r>
                    </m:oMath>
                  </m:oMathPara>
                </a14:m>
                <a:endParaRPr lang="it-IT" sz="4400" dirty="0"/>
              </a:p>
            </p:txBody>
          </p:sp>
        </mc:Choice>
        <mc:Fallback xmlns="">
          <p:sp>
            <p:nvSpPr>
              <p:cNvPr id="89" name="CasellaDiTesto 88">
                <a:extLst>
                  <a:ext uri="{FF2B5EF4-FFF2-40B4-BE49-F238E27FC236}">
                    <a16:creationId xmlns:a16="http://schemas.microsoft.com/office/drawing/2014/main" id="{620C2B60-26F2-421A-A6DB-B5B665BE3BA9}"/>
                  </a:ext>
                </a:extLst>
              </p:cNvPr>
              <p:cNvSpPr txBox="1">
                <a:spLocks noRot="1" noChangeAspect="1" noMove="1" noResize="1" noEditPoints="1" noAdjustHandles="1" noChangeArrowheads="1" noChangeShapeType="1" noTextEdit="1"/>
              </p:cNvSpPr>
              <p:nvPr/>
            </p:nvSpPr>
            <p:spPr>
              <a:xfrm>
                <a:off x="3756037" y="5238030"/>
                <a:ext cx="714932" cy="769441"/>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6" name="CasellaDiTesto 85">
                <a:extLst>
                  <a:ext uri="{FF2B5EF4-FFF2-40B4-BE49-F238E27FC236}">
                    <a16:creationId xmlns:a16="http://schemas.microsoft.com/office/drawing/2014/main" id="{58240DFE-2DBD-467C-A93A-98814FC12677}"/>
                  </a:ext>
                </a:extLst>
              </p:cNvPr>
              <p:cNvSpPr txBox="1"/>
              <p:nvPr/>
            </p:nvSpPr>
            <p:spPr>
              <a:xfrm>
                <a:off x="7523647" y="5238031"/>
                <a:ext cx="1019442"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4400" i="1" smtClean="0">
                          <a:latin typeface="Cambria Math" panose="02040503050406030204" pitchFamily="18" charset="0"/>
                          <a:ea typeface="Cambria Math" panose="02040503050406030204" pitchFamily="18" charset="0"/>
                        </a:rPr>
                        <m:t>≠</m:t>
                      </m:r>
                    </m:oMath>
                  </m:oMathPara>
                </a14:m>
                <a:endParaRPr lang="it-IT" sz="4400" dirty="0"/>
              </a:p>
            </p:txBody>
          </p:sp>
        </mc:Choice>
        <mc:Fallback xmlns="">
          <p:sp>
            <p:nvSpPr>
              <p:cNvPr id="86" name="CasellaDiTesto 85">
                <a:extLst>
                  <a:ext uri="{FF2B5EF4-FFF2-40B4-BE49-F238E27FC236}">
                    <a16:creationId xmlns:a16="http://schemas.microsoft.com/office/drawing/2014/main" id="{58240DFE-2DBD-467C-A93A-98814FC12677}"/>
                  </a:ext>
                </a:extLst>
              </p:cNvPr>
              <p:cNvSpPr txBox="1">
                <a:spLocks noRot="1" noChangeAspect="1" noMove="1" noResize="1" noEditPoints="1" noAdjustHandles="1" noChangeArrowheads="1" noChangeShapeType="1" noTextEdit="1"/>
              </p:cNvSpPr>
              <p:nvPr/>
            </p:nvSpPr>
            <p:spPr>
              <a:xfrm>
                <a:off x="7523647" y="5238031"/>
                <a:ext cx="1019442" cy="769441"/>
              </a:xfrm>
              <a:prstGeom prst="rect">
                <a:avLst/>
              </a:prstGeom>
              <a:blipFill>
                <a:blip r:embed="rId6"/>
                <a:stretch>
                  <a:fillRect/>
                </a:stretch>
              </a:blipFill>
            </p:spPr>
            <p:txBody>
              <a:bodyPr/>
              <a:lstStyle/>
              <a:p>
                <a:r>
                  <a:rPr lang="it-IT">
                    <a:noFill/>
                  </a:rPr>
                  <a:t> </a:t>
                </a:r>
              </a:p>
            </p:txBody>
          </p:sp>
        </mc:Fallback>
      </mc:AlternateContent>
      <p:sp>
        <p:nvSpPr>
          <p:cNvPr id="90" name="CasellaDiTesto 89">
            <a:extLst>
              <a:ext uri="{FF2B5EF4-FFF2-40B4-BE49-F238E27FC236}">
                <a16:creationId xmlns:a16="http://schemas.microsoft.com/office/drawing/2014/main" id="{0EB9B07D-9A24-405E-A0BF-FDA0FAF80005}"/>
              </a:ext>
            </a:extLst>
          </p:cNvPr>
          <p:cNvSpPr txBox="1"/>
          <p:nvPr/>
        </p:nvSpPr>
        <p:spPr>
          <a:xfrm>
            <a:off x="5271820" y="4531125"/>
            <a:ext cx="300596" cy="369332"/>
          </a:xfrm>
          <a:prstGeom prst="rect">
            <a:avLst/>
          </a:prstGeom>
          <a:noFill/>
        </p:spPr>
        <p:txBody>
          <a:bodyPr wrap="square" rtlCol="0">
            <a:spAutoFit/>
          </a:bodyPr>
          <a:lstStyle/>
          <a:p>
            <a:pPr algn="ctr"/>
            <a:r>
              <a:rPr lang="it-IT" b="1" dirty="0"/>
              <a:t>4</a:t>
            </a:r>
          </a:p>
        </p:txBody>
      </p:sp>
      <p:sp>
        <p:nvSpPr>
          <p:cNvPr id="91" name="CasellaDiTesto 90">
            <a:extLst>
              <a:ext uri="{FF2B5EF4-FFF2-40B4-BE49-F238E27FC236}">
                <a16:creationId xmlns:a16="http://schemas.microsoft.com/office/drawing/2014/main" id="{28226942-A563-4F79-820C-750D9F82AD90}"/>
              </a:ext>
            </a:extLst>
          </p:cNvPr>
          <p:cNvSpPr txBox="1"/>
          <p:nvPr/>
        </p:nvSpPr>
        <p:spPr>
          <a:xfrm>
            <a:off x="6660370" y="4531125"/>
            <a:ext cx="300596" cy="369332"/>
          </a:xfrm>
          <a:prstGeom prst="rect">
            <a:avLst/>
          </a:prstGeom>
          <a:noFill/>
        </p:spPr>
        <p:txBody>
          <a:bodyPr wrap="square" rtlCol="0">
            <a:spAutoFit/>
          </a:bodyPr>
          <a:lstStyle/>
          <a:p>
            <a:pPr algn="ctr"/>
            <a:r>
              <a:rPr lang="it-IT" b="1" dirty="0"/>
              <a:t>3</a:t>
            </a:r>
          </a:p>
        </p:txBody>
      </p:sp>
      <p:sp>
        <p:nvSpPr>
          <p:cNvPr id="92" name="CasellaDiTesto 91">
            <a:extLst>
              <a:ext uri="{FF2B5EF4-FFF2-40B4-BE49-F238E27FC236}">
                <a16:creationId xmlns:a16="http://schemas.microsoft.com/office/drawing/2014/main" id="{99191996-9506-4D4B-B7BA-15A5F207525C}"/>
              </a:ext>
            </a:extLst>
          </p:cNvPr>
          <p:cNvSpPr txBox="1"/>
          <p:nvPr/>
        </p:nvSpPr>
        <p:spPr>
          <a:xfrm>
            <a:off x="5961794" y="5006432"/>
            <a:ext cx="300596" cy="369332"/>
          </a:xfrm>
          <a:prstGeom prst="rect">
            <a:avLst/>
          </a:prstGeom>
          <a:noFill/>
        </p:spPr>
        <p:txBody>
          <a:bodyPr wrap="square" rtlCol="0">
            <a:spAutoFit/>
          </a:bodyPr>
          <a:lstStyle/>
          <a:p>
            <a:pPr algn="ctr"/>
            <a:r>
              <a:rPr lang="it-IT" b="1" dirty="0"/>
              <a:t>1</a:t>
            </a:r>
          </a:p>
        </p:txBody>
      </p:sp>
      <p:sp>
        <p:nvSpPr>
          <p:cNvPr id="93" name="CasellaDiTesto 92">
            <a:extLst>
              <a:ext uri="{FF2B5EF4-FFF2-40B4-BE49-F238E27FC236}">
                <a16:creationId xmlns:a16="http://schemas.microsoft.com/office/drawing/2014/main" id="{3323099F-C83E-4C71-8B36-F1A7F4C1815F}"/>
              </a:ext>
            </a:extLst>
          </p:cNvPr>
          <p:cNvSpPr txBox="1"/>
          <p:nvPr/>
        </p:nvSpPr>
        <p:spPr>
          <a:xfrm>
            <a:off x="5954398" y="6329810"/>
            <a:ext cx="300596" cy="369332"/>
          </a:xfrm>
          <a:prstGeom prst="rect">
            <a:avLst/>
          </a:prstGeom>
          <a:noFill/>
        </p:spPr>
        <p:txBody>
          <a:bodyPr wrap="square" rtlCol="0">
            <a:spAutoFit/>
          </a:bodyPr>
          <a:lstStyle/>
          <a:p>
            <a:pPr algn="ctr"/>
            <a:r>
              <a:rPr lang="it-IT" b="1" dirty="0"/>
              <a:t>2</a:t>
            </a:r>
          </a:p>
        </p:txBody>
      </p:sp>
      <p:sp>
        <p:nvSpPr>
          <p:cNvPr id="94" name="CasellaDiTesto 93">
            <a:extLst>
              <a:ext uri="{FF2B5EF4-FFF2-40B4-BE49-F238E27FC236}">
                <a16:creationId xmlns:a16="http://schemas.microsoft.com/office/drawing/2014/main" id="{B3605D00-3C76-4486-9962-904BB395F084}"/>
              </a:ext>
            </a:extLst>
          </p:cNvPr>
          <p:cNvSpPr txBox="1"/>
          <p:nvPr/>
        </p:nvSpPr>
        <p:spPr>
          <a:xfrm>
            <a:off x="9137860" y="4531125"/>
            <a:ext cx="300596" cy="369332"/>
          </a:xfrm>
          <a:prstGeom prst="rect">
            <a:avLst/>
          </a:prstGeom>
          <a:noFill/>
        </p:spPr>
        <p:txBody>
          <a:bodyPr wrap="square" rtlCol="0">
            <a:spAutoFit/>
          </a:bodyPr>
          <a:lstStyle/>
          <a:p>
            <a:pPr algn="ctr"/>
            <a:r>
              <a:rPr lang="it-IT" b="1" dirty="0"/>
              <a:t>1</a:t>
            </a:r>
          </a:p>
        </p:txBody>
      </p:sp>
      <p:sp>
        <p:nvSpPr>
          <p:cNvPr id="95" name="CasellaDiTesto 94">
            <a:extLst>
              <a:ext uri="{FF2B5EF4-FFF2-40B4-BE49-F238E27FC236}">
                <a16:creationId xmlns:a16="http://schemas.microsoft.com/office/drawing/2014/main" id="{4C858E88-59A6-42D0-8D02-462B11240789}"/>
              </a:ext>
            </a:extLst>
          </p:cNvPr>
          <p:cNvSpPr txBox="1"/>
          <p:nvPr/>
        </p:nvSpPr>
        <p:spPr>
          <a:xfrm>
            <a:off x="10526410" y="4531125"/>
            <a:ext cx="300596" cy="369332"/>
          </a:xfrm>
          <a:prstGeom prst="rect">
            <a:avLst/>
          </a:prstGeom>
          <a:noFill/>
        </p:spPr>
        <p:txBody>
          <a:bodyPr wrap="square" rtlCol="0">
            <a:spAutoFit/>
          </a:bodyPr>
          <a:lstStyle/>
          <a:p>
            <a:pPr algn="ctr"/>
            <a:r>
              <a:rPr lang="it-IT" b="1" dirty="0"/>
              <a:t>3</a:t>
            </a:r>
          </a:p>
        </p:txBody>
      </p:sp>
      <p:sp>
        <p:nvSpPr>
          <p:cNvPr id="96" name="CasellaDiTesto 95">
            <a:extLst>
              <a:ext uri="{FF2B5EF4-FFF2-40B4-BE49-F238E27FC236}">
                <a16:creationId xmlns:a16="http://schemas.microsoft.com/office/drawing/2014/main" id="{FDB65FBC-DE27-4E91-A04C-986C50079D78}"/>
              </a:ext>
            </a:extLst>
          </p:cNvPr>
          <p:cNvSpPr txBox="1"/>
          <p:nvPr/>
        </p:nvSpPr>
        <p:spPr>
          <a:xfrm>
            <a:off x="9827834" y="5006432"/>
            <a:ext cx="300596" cy="369332"/>
          </a:xfrm>
          <a:prstGeom prst="rect">
            <a:avLst/>
          </a:prstGeom>
          <a:noFill/>
        </p:spPr>
        <p:txBody>
          <a:bodyPr wrap="square" rtlCol="0">
            <a:spAutoFit/>
          </a:bodyPr>
          <a:lstStyle/>
          <a:p>
            <a:pPr algn="ctr"/>
            <a:r>
              <a:rPr lang="it-IT" b="1" dirty="0"/>
              <a:t>2</a:t>
            </a:r>
          </a:p>
        </p:txBody>
      </p:sp>
      <p:sp>
        <p:nvSpPr>
          <p:cNvPr id="97" name="CasellaDiTesto 96">
            <a:extLst>
              <a:ext uri="{FF2B5EF4-FFF2-40B4-BE49-F238E27FC236}">
                <a16:creationId xmlns:a16="http://schemas.microsoft.com/office/drawing/2014/main" id="{7C993647-BB14-4A3E-8AC9-BEED914C1B50}"/>
              </a:ext>
            </a:extLst>
          </p:cNvPr>
          <p:cNvSpPr txBox="1"/>
          <p:nvPr/>
        </p:nvSpPr>
        <p:spPr>
          <a:xfrm>
            <a:off x="9820438" y="6329810"/>
            <a:ext cx="300596" cy="369332"/>
          </a:xfrm>
          <a:prstGeom prst="rect">
            <a:avLst/>
          </a:prstGeom>
          <a:noFill/>
        </p:spPr>
        <p:txBody>
          <a:bodyPr wrap="square" rtlCol="0">
            <a:spAutoFit/>
          </a:bodyPr>
          <a:lstStyle/>
          <a:p>
            <a:pPr algn="ctr"/>
            <a:r>
              <a:rPr lang="it-IT" b="1" dirty="0"/>
              <a:t>4</a:t>
            </a:r>
          </a:p>
        </p:txBody>
      </p:sp>
    </p:spTree>
    <p:extLst>
      <p:ext uri="{BB962C8B-B14F-4D97-AF65-F5344CB8AC3E}">
        <p14:creationId xmlns:p14="http://schemas.microsoft.com/office/powerpoint/2010/main" val="2684089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FF40D4E-5B36-4499-9491-ED833ECE7B22}"/>
                  </a:ext>
                </a:extLst>
              </p:cNvPr>
              <p:cNvSpPr>
                <a:spLocks noGrp="1"/>
              </p:cNvSpPr>
              <p:nvPr>
                <p:ph idx="4294967295"/>
              </p:nvPr>
            </p:nvSpPr>
            <p:spPr>
              <a:xfrm>
                <a:off x="5165230" y="270641"/>
                <a:ext cx="6638545" cy="6316716"/>
              </a:xfrm>
            </p:spPr>
            <p:txBody>
              <a:bodyPr vert="horz" lIns="91440" tIns="45720" rIns="91440" bIns="45720" rtlCol="0" anchor="ctr">
                <a:normAutofit/>
              </a:bodyPr>
              <a:lstStyle/>
              <a:p>
                <a:pPr marL="0" indent="0" algn="just">
                  <a:lnSpc>
                    <a:spcPct val="90000"/>
                  </a:lnSpc>
                  <a:buNone/>
                </a:pPr>
                <a:r>
                  <a:rPr lang="en-US" sz="1600" dirty="0"/>
                  <a:t>In realtà, se consideriamo il numero di vertici </a:t>
                </a:r>
                <a14:m>
                  <m:oMath xmlns:m="http://schemas.openxmlformats.org/officeDocument/2006/math">
                    <m:d>
                      <m:dPr>
                        <m:begChr m:val="|"/>
                        <m:endChr m:val="|"/>
                        <m:ctrlPr>
                          <a:rPr lang="en-US" sz="1600" b="1" i="1">
                            <a:latin typeface="Cambria Math" panose="02040503050406030204" pitchFamily="18" charset="0"/>
                          </a:rPr>
                        </m:ctrlPr>
                      </m:dPr>
                      <m:e>
                        <m:r>
                          <a:rPr lang="en-US" sz="1600" b="1" i="1">
                            <a:latin typeface="Cambria Math" panose="02040503050406030204" pitchFamily="18" charset="0"/>
                          </a:rPr>
                          <m:t>𝐕</m:t>
                        </m:r>
                        <m:d>
                          <m:dPr>
                            <m:ctrlPr>
                              <a:rPr lang="en-US" sz="1600" b="1" i="1">
                                <a:latin typeface="Cambria Math" panose="02040503050406030204" pitchFamily="18" charset="0"/>
                              </a:rPr>
                            </m:ctrlPr>
                          </m:dPr>
                          <m:e>
                            <m:r>
                              <a:rPr lang="en-US" sz="1600" b="1" i="1">
                                <a:latin typeface="Cambria Math" panose="02040503050406030204" pitchFamily="18" charset="0"/>
                              </a:rPr>
                              <m:t>𝑮</m:t>
                            </m:r>
                          </m:e>
                        </m:d>
                      </m:e>
                    </m:d>
                    <m:r>
                      <a:rPr lang="en-US" sz="1600" b="1">
                        <a:latin typeface="Cambria Math" panose="02040503050406030204" pitchFamily="18" charset="0"/>
                      </a:rPr>
                      <m:t>=</m:t>
                    </m:r>
                    <m:r>
                      <a:rPr lang="en-US" sz="1600" b="1" i="1">
                        <a:latin typeface="Cambria Math" panose="02040503050406030204" pitchFamily="18" charset="0"/>
                      </a:rPr>
                      <m:t>𝟒</m:t>
                    </m:r>
                  </m:oMath>
                </a14:m>
                <a:r>
                  <a:rPr lang="en-US" sz="1600" dirty="0"/>
                  <a:t>, gli unici tipi di grafi che possiamo ottenere sono quelli mostrati nei due esempi precedenti. Inoltre, con molta facilità, possiamo contare il numero di grafi etichettati distinti a due a due in entrambi i casi. </a:t>
                </a:r>
              </a:p>
              <a:p>
                <a:pPr marL="0" indent="0" algn="just">
                  <a:lnSpc>
                    <a:spcPct val="90000"/>
                  </a:lnSpc>
                </a:pPr>
                <a:r>
                  <a:rPr lang="en-US" sz="1600" dirty="0"/>
                  <a:t> Nel caso dell’</a:t>
                </a:r>
                <a:r>
                  <a:rPr lang="en-US" sz="1600" b="1" dirty="0">
                    <a:solidFill>
                      <a:schemeClr val="accent2">
                        <a:lumMod val="75000"/>
                      </a:schemeClr>
                    </a:solidFill>
                    <a:hlinkClick r:id="" action="ppaction://noaction">
                      <a:extLst>
                        <a:ext uri="{A12FA001-AC4F-418D-AE19-62706E023703}">
                          <ahyp:hlinkClr xmlns:ahyp="http://schemas.microsoft.com/office/drawing/2018/hyperlinkcolor" val="tx"/>
                        </a:ext>
                      </a:extLst>
                    </a:hlinkClick>
                  </a:rPr>
                  <a:t>Esempio 2.</a:t>
                </a:r>
                <a:r>
                  <a:rPr lang="en-US" sz="1600" dirty="0"/>
                  <a:t>, ho in tutto 4 stelle distinte, poiché l’unico vertice che determina un grafo etichettato diverso dagli altri è quello centrale; fissato il vertice etichettato centrale, allora ho 3!=6 grafi etichettati isomorfi. </a:t>
                </a:r>
              </a:p>
              <a:p>
                <a:pPr marL="0" indent="0" algn="just">
                  <a:lnSpc>
                    <a:spcPct val="90000"/>
                  </a:lnSpc>
                </a:pPr>
                <a:r>
                  <a:rPr lang="en-US" sz="1600" dirty="0"/>
                  <a:t> Nel caso dell’ </a:t>
                </a:r>
                <a:r>
                  <a:rPr lang="en-US" sz="1600" b="1" dirty="0">
                    <a:solidFill>
                      <a:schemeClr val="accent2">
                        <a:lumMod val="75000"/>
                      </a:schemeClr>
                    </a:solidFill>
                    <a:hlinkClick r:id="" action="ppaction://noaction">
                      <a:extLst>
                        <a:ext uri="{A12FA001-AC4F-418D-AE19-62706E023703}">
                          <ahyp:hlinkClr xmlns:ahyp="http://schemas.microsoft.com/office/drawing/2018/hyperlinkcolor" val="tx"/>
                        </a:ext>
                      </a:extLst>
                    </a:hlinkClick>
                  </a:rPr>
                  <a:t>Esempio 1.</a:t>
                </a:r>
                <a:r>
                  <a:rPr lang="en-US" sz="1600" dirty="0"/>
                  <a:t>, quindi di cammini con 4 vertici, basta contare le possibilità di etichettatura dei 4 vertici che sono 4!, ma stare attenti che i grafi presi in considerazione sono uguali a grafi con etichetta iniziale e finale invertiti. Quindi ho</a:t>
                </a:r>
              </a:p>
              <a:p>
                <a:pPr marL="0" indent="0" algn="just">
                  <a:lnSpc>
                    <a:spcPct val="90000"/>
                  </a:lnSpc>
                </a:pPr>
                <a:endParaRPr lang="en-US" sz="1600" dirty="0"/>
              </a:p>
              <a:p>
                <a:pPr marL="0" indent="0" algn="just">
                  <a:lnSpc>
                    <a:spcPct val="90000"/>
                  </a:lnSpc>
                  <a:buNone/>
                </a:pPr>
                <a14:m>
                  <m:oMathPara xmlns:m="http://schemas.openxmlformats.org/officeDocument/2006/math">
                    <m:oMathParaPr>
                      <m:jc m:val="centerGroup"/>
                    </m:oMathParaPr>
                    <m:oMath xmlns:m="http://schemas.openxmlformats.org/officeDocument/2006/math">
                      <m:f>
                        <m:fPr>
                          <m:ctrlPr>
                            <a:rPr lang="en-US" sz="1600" b="1" i="1">
                              <a:latin typeface="Cambria Math" panose="02040503050406030204" pitchFamily="18" charset="0"/>
                            </a:rPr>
                          </m:ctrlPr>
                        </m:fPr>
                        <m:num>
                          <m:r>
                            <a:rPr lang="en-US" sz="1600" b="1" i="1">
                              <a:latin typeface="Cambria Math" panose="02040503050406030204" pitchFamily="18" charset="0"/>
                            </a:rPr>
                            <m:t>𝟒</m:t>
                          </m:r>
                          <m:r>
                            <a:rPr lang="en-US" sz="1600" b="1">
                              <a:latin typeface="Cambria Math" panose="02040503050406030204" pitchFamily="18" charset="0"/>
                            </a:rPr>
                            <m:t>!</m:t>
                          </m:r>
                        </m:num>
                        <m:den>
                          <m:r>
                            <a:rPr lang="en-US" sz="1600" b="1" i="1">
                              <a:latin typeface="Cambria Math" panose="02040503050406030204" pitchFamily="18" charset="0"/>
                            </a:rPr>
                            <m:t>𝟐</m:t>
                          </m:r>
                        </m:den>
                      </m:f>
                      <m:r>
                        <a:rPr lang="en-US" sz="1600" b="1">
                          <a:latin typeface="Cambria Math" panose="02040503050406030204" pitchFamily="18" charset="0"/>
                        </a:rPr>
                        <m:t>=</m:t>
                      </m:r>
                      <m:r>
                        <a:rPr lang="en-US" sz="1600" b="1" i="1">
                          <a:latin typeface="Cambria Math" panose="02040503050406030204" pitchFamily="18" charset="0"/>
                        </a:rPr>
                        <m:t>𝟏𝟐</m:t>
                      </m:r>
                    </m:oMath>
                  </m:oMathPara>
                </a14:m>
                <a:br>
                  <a:rPr lang="en-US" sz="1600" dirty="0"/>
                </a:br>
                <a:endParaRPr lang="en-US" sz="1600" dirty="0"/>
              </a:p>
              <a:p>
                <a:pPr marL="0" indent="0" algn="just">
                  <a:lnSpc>
                    <a:spcPct val="90000"/>
                  </a:lnSpc>
                </a:pPr>
                <a:endParaRPr lang="en-US" sz="1600" dirty="0"/>
              </a:p>
              <a:p>
                <a:pPr marL="0" indent="0" algn="just">
                  <a:lnSpc>
                    <a:spcPct val="90000"/>
                  </a:lnSpc>
                  <a:buNone/>
                </a:pPr>
                <a:r>
                  <a:rPr lang="en-US" sz="1600" dirty="0"/>
                  <a:t>cammini etichettati distinti con 4 vertici. Quindi in tutto abbiamo 16 grafi etichettati distinti in 4 vertici. </a:t>
                </a:r>
              </a:p>
              <a:p>
                <a:pPr marL="0" indent="0" algn="just">
                  <a:lnSpc>
                    <a:spcPct val="90000"/>
                  </a:lnSpc>
                  <a:buNone/>
                </a:pPr>
                <a:r>
                  <a:rPr lang="en-US" sz="1600" dirty="0"/>
                  <a:t>Ma cosa succede se prendo un grafo etichettato con </a:t>
                </a:r>
                <a14:m>
                  <m:oMath xmlns:m="http://schemas.openxmlformats.org/officeDocument/2006/math">
                    <m:r>
                      <a:rPr lang="it-IT" b="0" i="1" smtClean="0">
                        <a:latin typeface="Cambria Math" panose="02040503050406030204" pitchFamily="18" charset="0"/>
                      </a:rPr>
                      <m:t>𝑛</m:t>
                    </m:r>
                  </m:oMath>
                </a14:m>
                <a:r>
                  <a:rPr lang="en-US" sz="1600" dirty="0"/>
                  <a:t> vertici? Questo ragionamento non può essere applicato per </a:t>
                </a:r>
                <a14:m>
                  <m:oMath xmlns:m="http://schemas.openxmlformats.org/officeDocument/2006/math">
                    <m:r>
                      <a:rPr lang="it-IT" i="1">
                        <a:latin typeface="Cambria Math" panose="02040503050406030204" pitchFamily="18" charset="0"/>
                      </a:rPr>
                      <m:t>𝑛</m:t>
                    </m:r>
                    <m:r>
                      <a:rPr lang="it-IT" i="1">
                        <a:latin typeface="Cambria Math" panose="02040503050406030204" pitchFamily="18" charset="0"/>
                      </a:rPr>
                      <m:t> </m:t>
                    </m:r>
                  </m:oMath>
                </a14:m>
                <a:r>
                  <a:rPr lang="en-US" sz="1600" dirty="0"/>
                  <a:t>molto grandi, perché avrei moltissime possibilità di disporre e collegare i vertici. La Formula di Cayley risolve questo problema senza mettere alcuno sforzo. </a:t>
                </a:r>
              </a:p>
            </p:txBody>
          </p:sp>
        </mc:Choice>
        <mc:Fallback xmlns="">
          <p:sp>
            <p:nvSpPr>
              <p:cNvPr id="3" name="Segnaposto contenuto 2">
                <a:extLst>
                  <a:ext uri="{FF2B5EF4-FFF2-40B4-BE49-F238E27FC236}">
                    <a16:creationId xmlns:a16="http://schemas.microsoft.com/office/drawing/2014/main" id="{5FF40D4E-5B36-4499-9491-ED833ECE7B22}"/>
                  </a:ext>
                </a:extLst>
              </p:cNvPr>
              <p:cNvSpPr>
                <a:spLocks noGrp="1" noRot="1" noChangeAspect="1" noMove="1" noResize="1" noEditPoints="1" noAdjustHandles="1" noChangeArrowheads="1" noChangeShapeType="1" noTextEdit="1"/>
              </p:cNvSpPr>
              <p:nvPr>
                <p:ph idx="4294967295"/>
              </p:nvPr>
            </p:nvSpPr>
            <p:spPr>
              <a:xfrm>
                <a:off x="5165230" y="270641"/>
                <a:ext cx="6638545" cy="6316716"/>
              </a:xfrm>
              <a:blipFill>
                <a:blip r:embed="rId3"/>
                <a:stretch>
                  <a:fillRect l="-459" r="-551"/>
                </a:stretch>
              </a:blipFill>
            </p:spPr>
            <p:txBody>
              <a:bodyPr/>
              <a:lstStyle/>
              <a:p>
                <a:r>
                  <a:rPr lang="it-IT">
                    <a:noFill/>
                  </a:rPr>
                  <a:t> </a:t>
                </a:r>
              </a:p>
            </p:txBody>
          </p:sp>
        </mc:Fallback>
      </mc:AlternateContent>
    </p:spTree>
    <p:extLst>
      <p:ext uri="{BB962C8B-B14F-4D97-AF65-F5344CB8AC3E}">
        <p14:creationId xmlns:p14="http://schemas.microsoft.com/office/powerpoint/2010/main" val="2686515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unioni ione">
  <a:themeElements>
    <a:clrScheme name="Riunioni 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2097</TotalTime>
  <Words>2644</Words>
  <Application>Microsoft Office PowerPoint</Application>
  <PresentationFormat>Widescreen</PresentationFormat>
  <Paragraphs>296</Paragraphs>
  <Slides>36</Slides>
  <Notes>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36</vt:i4>
      </vt:variant>
    </vt:vector>
  </HeadingPairs>
  <TitlesOfParts>
    <vt:vector size="44" baseType="lpstr">
      <vt:lpstr>Abadi Extra Light</vt:lpstr>
      <vt:lpstr>Arial</vt:lpstr>
      <vt:lpstr>Bembo</vt:lpstr>
      <vt:lpstr>Calibri</vt:lpstr>
      <vt:lpstr>Cambria Math</vt:lpstr>
      <vt:lpstr>Century Gothic</vt:lpstr>
      <vt:lpstr>Wingdings 3</vt:lpstr>
      <vt:lpstr>Riunioni ione</vt:lpstr>
      <vt:lpstr>La Formula di Cayley</vt:lpstr>
      <vt:lpstr>Argomenti trattati</vt:lpstr>
      <vt:lpstr>Anteprima</vt:lpstr>
      <vt:lpstr>Cenno storico e introduzione al problema</vt:lpstr>
      <vt:lpstr>Introduzione ai grafi etichettati</vt:lpstr>
      <vt:lpstr>Introduzione</vt:lpstr>
      <vt:lpstr>Grafi etichettati</vt:lpstr>
      <vt:lpstr>Presentazione standard di PowerPoint</vt:lpstr>
      <vt:lpstr>Presentazione standard di PowerPoint</vt:lpstr>
      <vt:lpstr>Presentazione standard di PowerPoint</vt:lpstr>
      <vt:lpstr>Grafi orientati  </vt:lpstr>
      <vt:lpstr>Grafi orientati</vt:lpstr>
      <vt:lpstr>Esempio di grafo orientato</vt:lpstr>
      <vt:lpstr>Presentazione standard di PowerPoint</vt:lpstr>
      <vt:lpstr>Alcune osservazioni</vt:lpstr>
      <vt:lpstr>Presentazione standard di PowerPoint</vt:lpstr>
      <vt:lpstr>Presentazione standard di PowerPoint</vt:lpstr>
      <vt:lpstr>Presentazione standard di PowerPoint</vt:lpstr>
      <vt:lpstr>Alberi radicati</vt:lpstr>
      <vt:lpstr>Definizione e uso degli alberi radicati</vt:lpstr>
      <vt:lpstr>Esempio di albero radicato con x - arborescenza</vt:lpstr>
      <vt:lpstr>La Formula di Cayley</vt:lpstr>
      <vt:lpstr>Enunciato</vt:lpstr>
      <vt:lpstr>Idea grafica</vt:lpstr>
      <vt:lpstr>Idea grafica</vt:lpstr>
      <vt:lpstr>Idea grafica</vt:lpstr>
      <vt:lpstr>Idea grafica</vt:lpstr>
      <vt:lpstr>Dimostrazione</vt:lpstr>
      <vt:lpstr>Presentazione standard di PowerPoint</vt:lpstr>
      <vt:lpstr>Applicazioni</vt:lpstr>
      <vt:lpstr>Prima applicazione della Formula di Cayley</vt:lpstr>
      <vt:lpstr>Seconda applicazione della Formula di Cayley</vt:lpstr>
      <vt:lpstr>Presentazione standard di PowerPoint</vt:lpstr>
      <vt:lpstr>Rappresentazione di alberi etichettati  con colori per n=2,3,4</vt:lpstr>
      <vt:lpstr>Referenze</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Fibonacci e la sezione aurea</dc:title>
  <dc:creator>antonello d'angeli</dc:creator>
  <cp:lastModifiedBy>Antonello D'Angeli</cp:lastModifiedBy>
  <cp:revision>119</cp:revision>
  <dcterms:created xsi:type="dcterms:W3CDTF">2020-06-27T08:05:30Z</dcterms:created>
  <dcterms:modified xsi:type="dcterms:W3CDTF">2021-03-31T08:58:43Z</dcterms:modified>
</cp:coreProperties>
</file>